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177" r:id="rId1"/>
  </p:sldMasterIdLst>
  <p:notesMasterIdLst>
    <p:notesMasterId r:id="rId13"/>
  </p:notesMasterIdLst>
  <p:handoutMasterIdLst>
    <p:handoutMasterId r:id="rId14"/>
  </p:handoutMasterIdLst>
  <p:sldIdLst>
    <p:sldId id="256" r:id="rId2"/>
    <p:sldId id="258" r:id="rId3"/>
    <p:sldId id="259" r:id="rId4"/>
    <p:sldId id="260" r:id="rId5"/>
    <p:sldId id="266" r:id="rId6"/>
    <p:sldId id="265" r:id="rId7"/>
    <p:sldId id="261" r:id="rId8"/>
    <p:sldId id="267" r:id="rId9"/>
    <p:sldId id="272" r:id="rId10"/>
    <p:sldId id="269" r:id="rId11"/>
    <p:sldId id="271" r:id="rId12"/>
  </p:sldIdLst>
  <p:sldSz cx="9906000" cy="6858000" type="A4"/>
  <p:notesSz cx="9872663" cy="6797675"/>
  <p:defaultTextStyle>
    <a:defPPr>
      <a:defRPr lang="fi-FI"/>
    </a:defPPr>
    <a:lvl1pPr marL="0" algn="l" defTabSz="957908" rtl="0" eaLnBrk="1" latinLnBrk="0" hangingPunct="1">
      <a:defRPr sz="1900" kern="1200">
        <a:solidFill>
          <a:schemeClr val="tx1"/>
        </a:solidFill>
        <a:latin typeface="+mn-lt"/>
        <a:ea typeface="+mn-ea"/>
        <a:cs typeface="+mn-cs"/>
      </a:defRPr>
    </a:lvl1pPr>
    <a:lvl2pPr marL="478954" algn="l" defTabSz="957908" rtl="0" eaLnBrk="1" latinLnBrk="0" hangingPunct="1">
      <a:defRPr sz="1900" kern="1200">
        <a:solidFill>
          <a:schemeClr val="tx1"/>
        </a:solidFill>
        <a:latin typeface="+mn-lt"/>
        <a:ea typeface="+mn-ea"/>
        <a:cs typeface="+mn-cs"/>
      </a:defRPr>
    </a:lvl2pPr>
    <a:lvl3pPr marL="957908" algn="l" defTabSz="957908" rtl="0" eaLnBrk="1" latinLnBrk="0" hangingPunct="1">
      <a:defRPr sz="1900" kern="1200">
        <a:solidFill>
          <a:schemeClr val="tx1"/>
        </a:solidFill>
        <a:latin typeface="+mn-lt"/>
        <a:ea typeface="+mn-ea"/>
        <a:cs typeface="+mn-cs"/>
      </a:defRPr>
    </a:lvl3pPr>
    <a:lvl4pPr marL="1436861" algn="l" defTabSz="957908" rtl="0" eaLnBrk="1" latinLnBrk="0" hangingPunct="1">
      <a:defRPr sz="1900" kern="1200">
        <a:solidFill>
          <a:schemeClr val="tx1"/>
        </a:solidFill>
        <a:latin typeface="+mn-lt"/>
        <a:ea typeface="+mn-ea"/>
        <a:cs typeface="+mn-cs"/>
      </a:defRPr>
    </a:lvl4pPr>
    <a:lvl5pPr marL="1915815" algn="l" defTabSz="957908" rtl="0" eaLnBrk="1" latinLnBrk="0" hangingPunct="1">
      <a:defRPr sz="1900" kern="1200">
        <a:solidFill>
          <a:schemeClr val="tx1"/>
        </a:solidFill>
        <a:latin typeface="+mn-lt"/>
        <a:ea typeface="+mn-ea"/>
        <a:cs typeface="+mn-cs"/>
      </a:defRPr>
    </a:lvl5pPr>
    <a:lvl6pPr marL="2394770" algn="l" defTabSz="957908" rtl="0" eaLnBrk="1" latinLnBrk="0" hangingPunct="1">
      <a:defRPr sz="1900" kern="1200">
        <a:solidFill>
          <a:schemeClr val="tx1"/>
        </a:solidFill>
        <a:latin typeface="+mn-lt"/>
        <a:ea typeface="+mn-ea"/>
        <a:cs typeface="+mn-cs"/>
      </a:defRPr>
    </a:lvl6pPr>
    <a:lvl7pPr marL="2873724" algn="l" defTabSz="957908" rtl="0" eaLnBrk="1" latinLnBrk="0" hangingPunct="1">
      <a:defRPr sz="1900" kern="1200">
        <a:solidFill>
          <a:schemeClr val="tx1"/>
        </a:solidFill>
        <a:latin typeface="+mn-lt"/>
        <a:ea typeface="+mn-ea"/>
        <a:cs typeface="+mn-cs"/>
      </a:defRPr>
    </a:lvl7pPr>
    <a:lvl8pPr marL="3352678" algn="l" defTabSz="957908" rtl="0" eaLnBrk="1" latinLnBrk="0" hangingPunct="1">
      <a:defRPr sz="1900" kern="1200">
        <a:solidFill>
          <a:schemeClr val="tx1"/>
        </a:solidFill>
        <a:latin typeface="+mn-lt"/>
        <a:ea typeface="+mn-ea"/>
        <a:cs typeface="+mn-cs"/>
      </a:defRPr>
    </a:lvl8pPr>
    <a:lvl9pPr marL="3831631" algn="l" defTabSz="95790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5DDEA801-B79F-4876-9558-2AD0D7B07B1C}">
          <p14:sldIdLst>
            <p14:sldId id="256"/>
            <p14:sldId id="258"/>
            <p14:sldId id="259"/>
            <p14:sldId id="260"/>
            <p14:sldId id="266"/>
            <p14:sldId id="265"/>
            <p14:sldId id="261"/>
          </p14:sldIdLst>
        </p14:section>
        <p14:section name="Nimetön osa" id="{3B8F8AFB-6624-4391-98B5-A1AFB383BB0B}">
          <p14:sldIdLst>
            <p14:sldId id="267"/>
            <p14:sldId id="272"/>
            <p14:sldId id="269"/>
            <p14:sldId id="271"/>
          </p14:sldIdLst>
        </p14:section>
      </p14:sectionLst>
    </p:ext>
    <p:ext uri="{EFAFB233-063F-42B5-8137-9DF3F51BA10A}">
      <p15:sldGuideLst xmlns:p15="http://schemas.microsoft.com/office/powerpoint/2012/main" xmlns="">
        <p15:guide id="1" orient="horz" pos="1694">
          <p15:clr>
            <a:srgbClr val="A4A3A4"/>
          </p15:clr>
        </p15:guide>
        <p15:guide id="2" pos="2258">
          <p15:clr>
            <a:srgbClr val="A4A3A4"/>
          </p15:clr>
        </p15:guide>
        <p15:guide id="3" orient="horz" pos="2161">
          <p15:clr>
            <a:srgbClr val="A4A3A4"/>
          </p15:clr>
        </p15:guide>
        <p15:guide id="4" pos="3120">
          <p15:clr>
            <a:srgbClr val="A4A3A4"/>
          </p15:clr>
        </p15:guide>
      </p15:sldGuideLst>
    </p:ext>
    <p:ext uri="{2D200454-40CA-4A62-9FC3-DE9A4176ACB9}">
      <p15:notesGuideLst xmlns:p15="http://schemas.microsoft.com/office/powerpoint/2012/main" xmlns="">
        <p15:guide id="1" orient="horz" pos="1972" userDrawn="1">
          <p15:clr>
            <a:srgbClr val="A4A3A4"/>
          </p15:clr>
        </p15:guide>
        <p15:guide id="2" pos="3137" userDrawn="1">
          <p15:clr>
            <a:srgbClr val="A4A3A4"/>
          </p15:clr>
        </p15:guide>
        <p15:guide id="3" orient="horz" pos="2141" userDrawn="1">
          <p15:clr>
            <a:srgbClr val="A4A3A4"/>
          </p15:clr>
        </p15:guide>
        <p15:guide id="4"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03" autoAdjust="0"/>
  </p:normalViewPr>
  <p:slideViewPr>
    <p:cSldViewPr>
      <p:cViewPr>
        <p:scale>
          <a:sx n="118" d="100"/>
          <a:sy n="118" d="100"/>
        </p:scale>
        <p:origin x="-1128" y="-48"/>
      </p:cViewPr>
      <p:guideLst>
        <p:guide orient="horz" pos="1694"/>
        <p:guide orient="horz" pos="2161"/>
        <p:guide pos="2258"/>
        <p:guide pos="3120"/>
      </p:guideLst>
    </p:cSldViewPr>
  </p:slideViewPr>
  <p:outlineViewPr>
    <p:cViewPr>
      <p:scale>
        <a:sx n="33" d="100"/>
        <a:sy n="33" d="100"/>
      </p:scale>
      <p:origin x="48" y="57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490" y="-108"/>
      </p:cViewPr>
      <p:guideLst>
        <p:guide orient="horz" pos="1972"/>
        <p:guide orient="horz" pos="2141"/>
        <p:guide pos="3137"/>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278154" cy="33988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592226" y="0"/>
            <a:ext cx="4278154" cy="339884"/>
          </a:xfrm>
          <a:prstGeom prst="rect">
            <a:avLst/>
          </a:prstGeom>
        </p:spPr>
        <p:txBody>
          <a:bodyPr vert="horz" lIns="91440" tIns="45720" rIns="91440" bIns="45720" rtlCol="0"/>
          <a:lstStyle>
            <a:lvl1pPr algn="r">
              <a:defRPr sz="1200"/>
            </a:lvl1pPr>
          </a:lstStyle>
          <a:p>
            <a:fld id="{9221C7E9-9C48-4AC2-A380-5DD6B9BA40BC}" type="datetimeFigureOut">
              <a:rPr lang="fi-FI" smtClean="0"/>
              <a:t>20.1.2016</a:t>
            </a:fld>
            <a:endParaRPr lang="fi-FI"/>
          </a:p>
        </p:txBody>
      </p:sp>
      <p:sp>
        <p:nvSpPr>
          <p:cNvPr id="4" name="Alatunnisteen paikkamerkki 3"/>
          <p:cNvSpPr>
            <a:spLocks noGrp="1"/>
          </p:cNvSpPr>
          <p:nvPr>
            <p:ph type="ftr" sz="quarter" idx="2"/>
          </p:nvPr>
        </p:nvSpPr>
        <p:spPr>
          <a:xfrm>
            <a:off x="1" y="6456611"/>
            <a:ext cx="4278154" cy="33988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592226" y="6456611"/>
            <a:ext cx="4278154" cy="339884"/>
          </a:xfrm>
          <a:prstGeom prst="rect">
            <a:avLst/>
          </a:prstGeom>
        </p:spPr>
        <p:txBody>
          <a:bodyPr vert="horz" lIns="91440" tIns="45720" rIns="91440" bIns="45720" rtlCol="0" anchor="b"/>
          <a:lstStyle>
            <a:lvl1pPr algn="r">
              <a:defRPr sz="1200"/>
            </a:lvl1pPr>
          </a:lstStyle>
          <a:p>
            <a:fld id="{875524FD-D0E4-4A17-B888-77EC64CA4AC1}" type="slidenum">
              <a:rPr lang="fi-FI" smtClean="0"/>
              <a:t>‹#›</a:t>
            </a:fld>
            <a:endParaRPr lang="fi-FI"/>
          </a:p>
        </p:txBody>
      </p:sp>
    </p:spTree>
    <p:extLst>
      <p:ext uri="{BB962C8B-B14F-4D97-AF65-F5344CB8AC3E}">
        <p14:creationId xmlns:p14="http://schemas.microsoft.com/office/powerpoint/2010/main" val="85255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278154" cy="33988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592226" y="0"/>
            <a:ext cx="4278154" cy="339884"/>
          </a:xfrm>
          <a:prstGeom prst="rect">
            <a:avLst/>
          </a:prstGeom>
        </p:spPr>
        <p:txBody>
          <a:bodyPr vert="horz" lIns="91440" tIns="45720" rIns="91440" bIns="45720" rtlCol="0"/>
          <a:lstStyle>
            <a:lvl1pPr algn="r">
              <a:defRPr sz="1200"/>
            </a:lvl1pPr>
          </a:lstStyle>
          <a:p>
            <a:fld id="{D8DD1FA4-F611-4D2A-9A5B-AFE357E0470A}" type="datetimeFigureOut">
              <a:rPr lang="fi-FI" smtClean="0"/>
              <a:t>20.1.2016</a:t>
            </a:fld>
            <a:endParaRPr lang="fi-FI"/>
          </a:p>
        </p:txBody>
      </p:sp>
      <p:sp>
        <p:nvSpPr>
          <p:cNvPr id="4" name="Dian kuvan paikkamerkki 3"/>
          <p:cNvSpPr>
            <a:spLocks noGrp="1" noRot="1" noChangeAspect="1"/>
          </p:cNvSpPr>
          <p:nvPr>
            <p:ph type="sldImg" idx="2"/>
          </p:nvPr>
        </p:nvSpPr>
        <p:spPr>
          <a:xfrm>
            <a:off x="3095625" y="509588"/>
            <a:ext cx="3681413" cy="25495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1" y="6456611"/>
            <a:ext cx="4278154" cy="33988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592226" y="6456611"/>
            <a:ext cx="4278154" cy="339884"/>
          </a:xfrm>
          <a:prstGeom prst="rect">
            <a:avLst/>
          </a:prstGeom>
        </p:spPr>
        <p:txBody>
          <a:bodyPr vert="horz" lIns="91440" tIns="45720" rIns="91440" bIns="45720" rtlCol="0" anchor="b"/>
          <a:lstStyle>
            <a:lvl1pPr algn="r">
              <a:defRPr sz="1200"/>
            </a:lvl1pPr>
          </a:lstStyle>
          <a:p>
            <a:fld id="{61261D07-AC85-4E55-9866-401F57CDD5B5}" type="slidenum">
              <a:rPr lang="fi-FI" smtClean="0"/>
              <a:t>‹#›</a:t>
            </a:fld>
            <a:endParaRPr lang="fi-FI"/>
          </a:p>
        </p:txBody>
      </p:sp>
    </p:spTree>
    <p:extLst>
      <p:ext uri="{BB962C8B-B14F-4D97-AF65-F5344CB8AC3E}">
        <p14:creationId xmlns:p14="http://schemas.microsoft.com/office/powerpoint/2010/main" val="1663514022"/>
      </p:ext>
    </p:extLst>
  </p:cSld>
  <p:clrMap bg1="lt1" tx1="dk1" bg2="lt2" tx2="dk2" accent1="accent1" accent2="accent2" accent3="accent3" accent4="accent4" accent5="accent5" accent6="accent6" hlink="hlink" folHlink="folHlink"/>
  <p:notesStyle>
    <a:lvl1pPr marL="0" algn="l" defTabSz="1221821" rtl="0" eaLnBrk="1" latinLnBrk="0" hangingPunct="1">
      <a:defRPr sz="1600" kern="1200">
        <a:solidFill>
          <a:schemeClr val="tx1"/>
        </a:solidFill>
        <a:latin typeface="+mn-lt"/>
        <a:ea typeface="+mn-ea"/>
        <a:cs typeface="+mn-cs"/>
      </a:defRPr>
    </a:lvl1pPr>
    <a:lvl2pPr marL="610911" algn="l" defTabSz="1221821" rtl="0" eaLnBrk="1" latinLnBrk="0" hangingPunct="1">
      <a:defRPr sz="1600" kern="1200">
        <a:solidFill>
          <a:schemeClr val="tx1"/>
        </a:solidFill>
        <a:latin typeface="+mn-lt"/>
        <a:ea typeface="+mn-ea"/>
        <a:cs typeface="+mn-cs"/>
      </a:defRPr>
    </a:lvl2pPr>
    <a:lvl3pPr marL="1221821" algn="l" defTabSz="1221821" rtl="0" eaLnBrk="1" latinLnBrk="0" hangingPunct="1">
      <a:defRPr sz="1600" kern="1200">
        <a:solidFill>
          <a:schemeClr val="tx1"/>
        </a:solidFill>
        <a:latin typeface="+mn-lt"/>
        <a:ea typeface="+mn-ea"/>
        <a:cs typeface="+mn-cs"/>
      </a:defRPr>
    </a:lvl3pPr>
    <a:lvl4pPr marL="1832732" algn="l" defTabSz="1221821" rtl="0" eaLnBrk="1" latinLnBrk="0" hangingPunct="1">
      <a:defRPr sz="1600" kern="1200">
        <a:solidFill>
          <a:schemeClr val="tx1"/>
        </a:solidFill>
        <a:latin typeface="+mn-lt"/>
        <a:ea typeface="+mn-ea"/>
        <a:cs typeface="+mn-cs"/>
      </a:defRPr>
    </a:lvl4pPr>
    <a:lvl5pPr marL="2443643" algn="l" defTabSz="1221821" rtl="0" eaLnBrk="1" latinLnBrk="0" hangingPunct="1">
      <a:defRPr sz="1600" kern="1200">
        <a:solidFill>
          <a:schemeClr val="tx1"/>
        </a:solidFill>
        <a:latin typeface="+mn-lt"/>
        <a:ea typeface="+mn-ea"/>
        <a:cs typeface="+mn-cs"/>
      </a:defRPr>
    </a:lvl5pPr>
    <a:lvl6pPr marL="3054553" algn="l" defTabSz="1221821" rtl="0" eaLnBrk="1" latinLnBrk="0" hangingPunct="1">
      <a:defRPr sz="1600" kern="1200">
        <a:solidFill>
          <a:schemeClr val="tx1"/>
        </a:solidFill>
        <a:latin typeface="+mn-lt"/>
        <a:ea typeface="+mn-ea"/>
        <a:cs typeface="+mn-cs"/>
      </a:defRPr>
    </a:lvl6pPr>
    <a:lvl7pPr marL="3665464" algn="l" defTabSz="1221821" rtl="0" eaLnBrk="1" latinLnBrk="0" hangingPunct="1">
      <a:defRPr sz="1600" kern="1200">
        <a:solidFill>
          <a:schemeClr val="tx1"/>
        </a:solidFill>
        <a:latin typeface="+mn-lt"/>
        <a:ea typeface="+mn-ea"/>
        <a:cs typeface="+mn-cs"/>
      </a:defRPr>
    </a:lvl7pPr>
    <a:lvl8pPr marL="4276374" algn="l" defTabSz="1221821" rtl="0" eaLnBrk="1" latinLnBrk="0" hangingPunct="1">
      <a:defRPr sz="1600" kern="1200">
        <a:solidFill>
          <a:schemeClr val="tx1"/>
        </a:solidFill>
        <a:latin typeface="+mn-lt"/>
        <a:ea typeface="+mn-ea"/>
        <a:cs typeface="+mn-cs"/>
      </a:defRPr>
    </a:lvl8pPr>
    <a:lvl9pPr marL="4887285" algn="l" defTabSz="122182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1261D07-AC85-4E55-9866-401F57CDD5B5}" type="slidenum">
              <a:rPr lang="fi-FI" smtClean="0"/>
              <a:t>2</a:t>
            </a:fld>
            <a:endParaRPr lang="fi-FI"/>
          </a:p>
        </p:txBody>
      </p:sp>
    </p:spTree>
    <p:extLst>
      <p:ext uri="{BB962C8B-B14F-4D97-AF65-F5344CB8AC3E}">
        <p14:creationId xmlns:p14="http://schemas.microsoft.com/office/powerpoint/2010/main" val="366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1261D07-AC85-4E55-9866-401F57CDD5B5}" type="slidenum">
              <a:rPr lang="fi-FI" smtClean="0"/>
              <a:t>3</a:t>
            </a:fld>
            <a:endParaRPr lang="fi-FI"/>
          </a:p>
        </p:txBody>
      </p:sp>
    </p:spTree>
    <p:extLst>
      <p:ext uri="{BB962C8B-B14F-4D97-AF65-F5344CB8AC3E}">
        <p14:creationId xmlns:p14="http://schemas.microsoft.com/office/powerpoint/2010/main" val="179866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1261D07-AC85-4E55-9866-401F57CDD5B5}" type="slidenum">
              <a:rPr lang="fi-FI" smtClean="0"/>
              <a:t>7</a:t>
            </a:fld>
            <a:endParaRPr lang="fi-FI"/>
          </a:p>
        </p:txBody>
      </p:sp>
    </p:spTree>
    <p:extLst>
      <p:ext uri="{BB962C8B-B14F-4D97-AF65-F5344CB8AC3E}">
        <p14:creationId xmlns:p14="http://schemas.microsoft.com/office/powerpoint/2010/main" val="259063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1261D07-AC85-4E55-9866-401F57CDD5B5}" type="slidenum">
              <a:rPr lang="fi-FI" smtClean="0"/>
              <a:t>11</a:t>
            </a:fld>
            <a:endParaRPr lang="fi-FI"/>
          </a:p>
        </p:txBody>
      </p:sp>
    </p:spTree>
    <p:extLst>
      <p:ext uri="{BB962C8B-B14F-4D97-AF65-F5344CB8AC3E}">
        <p14:creationId xmlns:p14="http://schemas.microsoft.com/office/powerpoint/2010/main" val="2762102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6" name="Rectangle 15"/>
          <p:cNvSpPr/>
          <p:nvPr/>
        </p:nvSpPr>
        <p:spPr>
          <a:xfrm>
            <a:off x="0" y="0"/>
            <a:ext cx="9906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62645" y="1275025"/>
            <a:ext cx="778071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178814" y="1385316"/>
            <a:ext cx="7548372"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110990" y="1267730"/>
            <a:ext cx="168402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4210050" y="1267731"/>
            <a:ext cx="14859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68888" y="2091263"/>
            <a:ext cx="7368227"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fi-FI" smtClean="0"/>
              <a:t>Muokkaa perustyyl. napsautt.</a:t>
            </a:r>
            <a:endParaRPr lang="en-US" dirty="0"/>
          </a:p>
        </p:txBody>
      </p:sp>
      <p:sp>
        <p:nvSpPr>
          <p:cNvPr id="3" name="Subtitle 2"/>
          <p:cNvSpPr>
            <a:spLocks noGrp="1"/>
          </p:cNvSpPr>
          <p:nvPr>
            <p:ph type="subTitle" idx="1"/>
          </p:nvPr>
        </p:nvSpPr>
        <p:spPr>
          <a:xfrm>
            <a:off x="1269206" y="4682062"/>
            <a:ext cx="7370064"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fi-FI" smtClean="0"/>
              <a:t>Muokkaa alaotsikon perustyyliä napsautt.</a:t>
            </a:r>
            <a:endParaRPr lang="en-US" dirty="0"/>
          </a:p>
        </p:txBody>
      </p:sp>
      <p:sp>
        <p:nvSpPr>
          <p:cNvPr id="20" name="Date Placeholder 19"/>
          <p:cNvSpPr>
            <a:spLocks noGrp="1"/>
          </p:cNvSpPr>
          <p:nvPr>
            <p:ph type="dt" sz="half" idx="10"/>
          </p:nvPr>
        </p:nvSpPr>
        <p:spPr>
          <a:xfrm>
            <a:off x="4259580" y="1327188"/>
            <a:ext cx="1386840" cy="457200"/>
          </a:xfrm>
        </p:spPr>
        <p:txBody>
          <a:bodyPr/>
          <a:lstStyle>
            <a:lvl1pPr algn="ctr">
              <a:defRPr sz="1100" spc="0" baseline="0">
                <a:solidFill>
                  <a:srgbClr val="FFFFFF"/>
                </a:solidFill>
                <a:latin typeface="+mn-lt"/>
              </a:defRPr>
            </a:lvl1pPr>
          </a:lstStyle>
          <a:p>
            <a:fld id="{5FD4BECB-2294-4775-846D-724206BBE1FA}" type="datetime1">
              <a:rPr lang="fi-FI" smtClean="0"/>
              <a:t>20.1.2016</a:t>
            </a:fld>
            <a:endParaRPr lang="fi-FI"/>
          </a:p>
        </p:txBody>
      </p:sp>
      <p:sp>
        <p:nvSpPr>
          <p:cNvPr id="21" name="Footer Placeholder 20"/>
          <p:cNvSpPr>
            <a:spLocks noGrp="1"/>
          </p:cNvSpPr>
          <p:nvPr>
            <p:ph type="ftr" sz="quarter" idx="11"/>
          </p:nvPr>
        </p:nvSpPr>
        <p:spPr>
          <a:xfrm>
            <a:off x="1197014" y="5211060"/>
            <a:ext cx="4798219" cy="228600"/>
          </a:xfrm>
        </p:spPr>
        <p:txBody>
          <a:bodyPr/>
          <a:lstStyle>
            <a:lvl1pPr algn="l">
              <a:defRPr sz="900">
                <a:solidFill>
                  <a:schemeClr val="tx1">
                    <a:lumMod val="75000"/>
                    <a:lumOff val="25000"/>
                  </a:schemeClr>
                </a:solidFill>
              </a:defRPr>
            </a:lvl1pPr>
          </a:lstStyle>
          <a:p>
            <a:endParaRPr lang="fi-FI"/>
          </a:p>
        </p:txBody>
      </p:sp>
      <p:sp>
        <p:nvSpPr>
          <p:cNvPr id="22" name="Slide Number Placeholder 21"/>
          <p:cNvSpPr>
            <a:spLocks noGrp="1"/>
          </p:cNvSpPr>
          <p:nvPr>
            <p:ph type="sldNum" sz="quarter" idx="12"/>
          </p:nvPr>
        </p:nvSpPr>
        <p:spPr>
          <a:xfrm>
            <a:off x="6993123" y="5212080"/>
            <a:ext cx="1715904" cy="228600"/>
          </a:xfrm>
        </p:spPr>
        <p:txBody>
          <a:bodyPr/>
          <a:lstStyle>
            <a:lvl1pPr>
              <a:defRPr>
                <a:solidFill>
                  <a:schemeClr val="tx1">
                    <a:lumMod val="75000"/>
                    <a:lumOff val="25000"/>
                  </a:schemeClr>
                </a:solidFill>
              </a:defRPr>
            </a:lvl1pPr>
          </a:lstStyle>
          <a:p>
            <a:fld id="{96215A91-7CC4-456F-82AC-C9E00A0084AB}" type="slidenum">
              <a:rPr lang="fi-FI" smtClean="0"/>
              <a:t>‹#›</a:t>
            </a:fld>
            <a:endParaRPr lang="fi-FI"/>
          </a:p>
        </p:txBody>
      </p:sp>
    </p:spTree>
    <p:extLst>
      <p:ext uri="{BB962C8B-B14F-4D97-AF65-F5344CB8AC3E}">
        <p14:creationId xmlns:p14="http://schemas.microsoft.com/office/powerpoint/2010/main" val="21572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C41CBC3-3B3E-4344-A71B-BBC2F59D3434}" type="datetime1">
              <a:rPr lang="fi-FI" smtClean="0"/>
              <a:t>20.1.2016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90241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62000"/>
            <a:ext cx="1919288" cy="52578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81038" y="762000"/>
            <a:ext cx="6562725" cy="52578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F13FA8A7-A82A-46C2-90C5-DB13D63DA74B}" type="datetime1">
              <a:rPr lang="fi-FI" smtClean="0"/>
              <a:t>20.1.2016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101820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1A576937-4D26-4C6F-AA76-4DBEF350BA1B}" type="datetime1">
              <a:rPr lang="fi-FI" smtClean="0"/>
              <a:t>20.1.2016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33565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2" name="Rectangle 21"/>
          <p:cNvSpPr/>
          <p:nvPr/>
        </p:nvSpPr>
        <p:spPr>
          <a:xfrm>
            <a:off x="0" y="0"/>
            <a:ext cx="9906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062645" y="1275025"/>
            <a:ext cx="778071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178814" y="1385316"/>
            <a:ext cx="7548372"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110990" y="1267730"/>
            <a:ext cx="168402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4210050" y="1267731"/>
            <a:ext cx="14859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70443" y="2094309"/>
            <a:ext cx="7370064"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fi-FI" smtClean="0"/>
              <a:t>Muokkaa perustyyl. napsautt.</a:t>
            </a:r>
            <a:endParaRPr lang="en-US" dirty="0"/>
          </a:p>
        </p:txBody>
      </p:sp>
      <p:sp>
        <p:nvSpPr>
          <p:cNvPr id="3" name="Text Placeholder 2"/>
          <p:cNvSpPr>
            <a:spLocks noGrp="1"/>
          </p:cNvSpPr>
          <p:nvPr>
            <p:ph type="body" idx="1"/>
          </p:nvPr>
        </p:nvSpPr>
        <p:spPr>
          <a:xfrm>
            <a:off x="1270445" y="4682062"/>
            <a:ext cx="7370064"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xfrm>
            <a:off x="4259580" y="1325880"/>
            <a:ext cx="1386840" cy="457200"/>
          </a:xfrm>
        </p:spPr>
        <p:txBody>
          <a:bodyPr/>
          <a:lstStyle>
            <a:lvl1pPr algn="ctr">
              <a:defRPr lang="en-US" sz="1100" kern="1200" spc="0" baseline="0">
                <a:solidFill>
                  <a:srgbClr val="FFFFFF"/>
                </a:solidFill>
                <a:latin typeface="+mn-lt"/>
                <a:ea typeface="+mn-ea"/>
                <a:cs typeface="+mn-cs"/>
              </a:defRPr>
            </a:lvl1pPr>
          </a:lstStyle>
          <a:p>
            <a:fld id="{B21973EB-1D30-45C3-969F-D0627877670C}" type="datetime1">
              <a:rPr lang="fi-FI" smtClean="0"/>
              <a:t>20.1.2016</a:t>
            </a:fld>
            <a:endParaRPr lang="fi-FI"/>
          </a:p>
        </p:txBody>
      </p:sp>
      <p:sp>
        <p:nvSpPr>
          <p:cNvPr id="5" name="Footer Placeholder 4"/>
          <p:cNvSpPr>
            <a:spLocks noGrp="1"/>
          </p:cNvSpPr>
          <p:nvPr>
            <p:ph type="ftr" sz="quarter" idx="11"/>
          </p:nvPr>
        </p:nvSpPr>
        <p:spPr>
          <a:xfrm>
            <a:off x="1196736" y="5211060"/>
            <a:ext cx="4799457" cy="228600"/>
          </a:xfrm>
        </p:spPr>
        <p:txBody>
          <a:bodyPr/>
          <a:lstStyle>
            <a:lvl1pPr algn="l">
              <a:defRPr/>
            </a:lvl1pPr>
          </a:lstStyle>
          <a:p>
            <a:endParaRPr lang="fi-FI"/>
          </a:p>
        </p:txBody>
      </p:sp>
      <p:sp>
        <p:nvSpPr>
          <p:cNvPr id="6" name="Slide Number Placeholder 5"/>
          <p:cNvSpPr>
            <a:spLocks noGrp="1"/>
          </p:cNvSpPr>
          <p:nvPr>
            <p:ph type="sldNum" sz="quarter" idx="12"/>
          </p:nvPr>
        </p:nvSpPr>
        <p:spPr>
          <a:xfrm>
            <a:off x="6991159" y="5211060"/>
            <a:ext cx="1716215" cy="228600"/>
          </a:xfrm>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220752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792480" y="2103120"/>
            <a:ext cx="39624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151120" y="2103120"/>
            <a:ext cx="39624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DF7EBEA-F2D2-4F17-A865-F76A1644D9C8}" type="datetime1">
              <a:rPr lang="fi-FI" smtClean="0"/>
              <a:t>20.1.2016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6141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792480" y="2074334"/>
            <a:ext cx="39624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792480" y="2755898"/>
            <a:ext cx="39624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151120" y="2074334"/>
            <a:ext cx="39624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151120" y="2756581"/>
            <a:ext cx="39624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8CE7696B-B004-42BF-B0FA-47024F55B3B6}" type="datetime1">
              <a:rPr lang="fi-FI" smtClean="0"/>
              <a:t>20.1.2016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24190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58BF7C71-3101-485F-9890-99D9472D213F}" type="datetime1">
              <a:rPr lang="fi-FI" smtClean="0"/>
              <a:t>20.1.2016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155837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F21F1-C4BF-44FA-875B-D95010B9DF52}" type="datetime1">
              <a:rPr lang="fi-FI" smtClean="0"/>
              <a:t>20.1.2016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9365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5" name="Rectangle 14"/>
          <p:cNvSpPr/>
          <p:nvPr/>
        </p:nvSpPr>
        <p:spPr>
          <a:xfrm>
            <a:off x="7329064" y="173736"/>
            <a:ext cx="237744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53325" y="607392"/>
            <a:ext cx="1975009"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fi-FI" smtClean="0"/>
              <a:t>Muokkaa perustyyl. napsautt.</a:t>
            </a:r>
            <a:endParaRPr lang="en-US" dirty="0"/>
          </a:p>
        </p:txBody>
      </p:sp>
      <p:sp>
        <p:nvSpPr>
          <p:cNvPr id="3" name="Content Placeholder 2"/>
          <p:cNvSpPr>
            <a:spLocks noGrp="1"/>
          </p:cNvSpPr>
          <p:nvPr>
            <p:ph idx="1"/>
          </p:nvPr>
        </p:nvSpPr>
        <p:spPr>
          <a:xfrm>
            <a:off x="724724" y="907143"/>
            <a:ext cx="5881261"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553325" y="2286000"/>
            <a:ext cx="1975009"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2" name="Rectangle 11"/>
          <p:cNvSpPr/>
          <p:nvPr/>
        </p:nvSpPr>
        <p:spPr>
          <a:xfrm>
            <a:off x="7440507" y="274320"/>
            <a:ext cx="2154555"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677B85B-570B-42AF-A9FD-157FBCA632D2}" type="datetime1">
              <a:rPr lang="fi-FI" smtClean="0"/>
              <a:t>20.1.2016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xfrm>
            <a:off x="8391509" y="6302326"/>
            <a:ext cx="1188720" cy="274320"/>
          </a:xfrm>
        </p:spPr>
        <p:txBody>
          <a:bodyPr/>
          <a:lstStyle/>
          <a:p>
            <a:fld id="{96215A91-7CC4-456F-82AC-C9E00A0084AB}" type="slidenum">
              <a:rPr lang="fi-FI" smtClean="0"/>
              <a:t>‹#›</a:t>
            </a:fld>
            <a:endParaRPr lang="fi-FI"/>
          </a:p>
        </p:txBody>
      </p:sp>
    </p:spTree>
    <p:extLst>
      <p:ext uri="{BB962C8B-B14F-4D97-AF65-F5344CB8AC3E}">
        <p14:creationId xmlns:p14="http://schemas.microsoft.com/office/powerpoint/2010/main" val="385535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0" name="Rectangle 9"/>
          <p:cNvSpPr/>
          <p:nvPr/>
        </p:nvSpPr>
        <p:spPr>
          <a:xfrm>
            <a:off x="7329064" y="173736"/>
            <a:ext cx="237744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440507" y="274320"/>
            <a:ext cx="2154555"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53325" y="603504"/>
            <a:ext cx="1976247" cy="1645920"/>
          </a:xfrm>
        </p:spPr>
        <p:txBody>
          <a:bodyPr anchor="b">
            <a:noAutofit/>
          </a:bodyPr>
          <a:lstStyle>
            <a:lvl1pPr algn="l">
              <a:defRPr sz="2400" b="0">
                <a:solidFill>
                  <a:schemeClr val="tx1"/>
                </a:solidFill>
                <a:latin typeface="+mj-lt"/>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85736" y="173736"/>
            <a:ext cx="693172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7553325" y="2286000"/>
            <a:ext cx="1976247"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976556F-1142-4CCD-B1E1-2B0727EB6B95}" type="datetime1">
              <a:rPr lang="fi-FI" smtClean="0"/>
              <a:t>20.1.2016</a:t>
            </a:fld>
            <a:endParaRPr lang="fi-FI"/>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8447342" y="6309360"/>
            <a:ext cx="1188720" cy="274320"/>
          </a:xfrm>
        </p:spPr>
        <p:txBody>
          <a:bodyPr/>
          <a:lstStyle>
            <a:lvl1pPr>
              <a:defRPr>
                <a:solidFill>
                  <a:schemeClr val="tx1">
                    <a:lumMod val="75000"/>
                    <a:lumOff val="25000"/>
                  </a:schemeClr>
                </a:solidFill>
              </a:defRPr>
            </a:lvl1pPr>
          </a:lstStyle>
          <a:p>
            <a:fld id="{96215A91-7CC4-456F-82AC-C9E00A0084AB}" type="slidenum">
              <a:rPr lang="fi-FI" smtClean="0"/>
              <a:t>‹#›</a:t>
            </a:fld>
            <a:endParaRPr lang="fi-FI"/>
          </a:p>
        </p:txBody>
      </p:sp>
    </p:spTree>
    <p:extLst>
      <p:ext uri="{BB962C8B-B14F-4D97-AF65-F5344CB8AC3E}">
        <p14:creationId xmlns:p14="http://schemas.microsoft.com/office/powerpoint/2010/main" val="83182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90691" y="173736"/>
            <a:ext cx="9524619"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316992" y="292608"/>
            <a:ext cx="9272016"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92480" y="642594"/>
            <a:ext cx="8321040" cy="1371600"/>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792480" y="2103120"/>
            <a:ext cx="8321040" cy="393192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338154" y="6302326"/>
            <a:ext cx="222885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E2B5DFBE-6AC7-41A9-86C0-9BAB9FDEA61D}" type="datetime1">
              <a:rPr lang="fi-FI" smtClean="0"/>
              <a:t>20.1.2016</a:t>
            </a:fld>
            <a:endParaRPr lang="fi-FI"/>
          </a:p>
        </p:txBody>
      </p:sp>
      <p:sp>
        <p:nvSpPr>
          <p:cNvPr id="5" name="Footer Placeholder 4"/>
          <p:cNvSpPr>
            <a:spLocks noGrp="1"/>
          </p:cNvSpPr>
          <p:nvPr>
            <p:ph type="ftr" sz="quarter" idx="3"/>
          </p:nvPr>
        </p:nvSpPr>
        <p:spPr>
          <a:xfrm>
            <a:off x="2813304" y="6302326"/>
            <a:ext cx="4279392"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fi-FI"/>
          </a:p>
        </p:txBody>
      </p:sp>
      <p:sp>
        <p:nvSpPr>
          <p:cNvPr id="6" name="Slide Number Placeholder 5"/>
          <p:cNvSpPr>
            <a:spLocks noGrp="1"/>
          </p:cNvSpPr>
          <p:nvPr>
            <p:ph type="sldNum" sz="quarter" idx="4"/>
          </p:nvPr>
        </p:nvSpPr>
        <p:spPr>
          <a:xfrm>
            <a:off x="8399129" y="6302326"/>
            <a:ext cx="118872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6215A91-7CC4-456F-82AC-C9E00A0084AB}" type="slidenum">
              <a:rPr lang="fi-FI" smtClean="0"/>
              <a:t>‹#›</a:t>
            </a:fld>
            <a:endParaRPr lang="fi-FI"/>
          </a:p>
        </p:txBody>
      </p:sp>
    </p:spTree>
    <p:extLst>
      <p:ext uri="{BB962C8B-B14F-4D97-AF65-F5344CB8AC3E}">
        <p14:creationId xmlns:p14="http://schemas.microsoft.com/office/powerpoint/2010/main" val="4103357774"/>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hf sldNum="0"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91548" y="1556791"/>
            <a:ext cx="7089844" cy="2211071"/>
          </a:xfrm>
        </p:spPr>
        <p:txBody>
          <a:bodyPr>
            <a:normAutofit/>
          </a:bodyPr>
          <a:lstStyle/>
          <a:p>
            <a:r>
              <a:rPr lang="fi-FI" sz="3700" dirty="0">
                <a:solidFill>
                  <a:schemeClr val="tx2">
                    <a:lumMod val="50000"/>
                  </a:schemeClr>
                </a:solidFill>
              </a:rPr>
              <a:t>NARKOLEPSIAA SAIRASTAVA LAPSI KOULUSSA</a:t>
            </a:r>
          </a:p>
        </p:txBody>
      </p:sp>
      <p:sp>
        <p:nvSpPr>
          <p:cNvPr id="3" name="Alaotsikko 2"/>
          <p:cNvSpPr>
            <a:spLocks noGrp="1"/>
          </p:cNvSpPr>
          <p:nvPr>
            <p:ph type="subTitle" idx="1"/>
          </p:nvPr>
        </p:nvSpPr>
        <p:spPr>
          <a:xfrm>
            <a:off x="973109" y="3767863"/>
            <a:ext cx="7940331" cy="1752600"/>
          </a:xfrm>
        </p:spPr>
        <p:txBody>
          <a:bodyPr>
            <a:normAutofit/>
          </a:bodyPr>
          <a:lstStyle/>
          <a:p>
            <a:r>
              <a:rPr lang="fi-FI" sz="2000" dirty="0" smtClean="0">
                <a:solidFill>
                  <a:schemeClr val="tx2">
                    <a:lumMod val="75000"/>
                  </a:schemeClr>
                </a:solidFill>
              </a:rPr>
              <a:t>OPAS PERUSKOULUN OPETTAJILLE</a:t>
            </a:r>
            <a:endParaRPr lang="fi-FI" sz="2000" dirty="0">
              <a:solidFill>
                <a:schemeClr val="tx2">
                  <a:lumMod val="75000"/>
                </a:schemeClr>
              </a:solidFill>
            </a:endParaRPr>
          </a:p>
        </p:txBody>
      </p:sp>
      <p:pic>
        <p:nvPicPr>
          <p:cNvPr id="4" name="Kuva 3"/>
          <p:cNvPicPr>
            <a:picLocks noChangeAspect="1"/>
          </p:cNvPicPr>
          <p:nvPr/>
        </p:nvPicPr>
        <p:blipFill>
          <a:blip r:embed="rId2"/>
          <a:stretch>
            <a:fillRect/>
          </a:stretch>
        </p:blipFill>
        <p:spPr>
          <a:xfrm>
            <a:off x="4016895" y="6025807"/>
            <a:ext cx="1495645" cy="843971"/>
          </a:xfrm>
          <a:prstGeom prst="rect">
            <a:avLst/>
          </a:prstGeom>
        </p:spPr>
      </p:pic>
      <p:pic>
        <p:nvPicPr>
          <p:cNvPr id="6" name="Kuva 5"/>
          <p:cNvPicPr>
            <a:picLocks noChangeAspect="1"/>
          </p:cNvPicPr>
          <p:nvPr/>
        </p:nvPicPr>
        <p:blipFill rotWithShape="1">
          <a:blip r:embed="rId3">
            <a:extLst>
              <a:ext uri="{28A0092B-C50C-407E-A947-70E740481C1C}">
                <a14:useLocalDpi xmlns:a14="http://schemas.microsoft.com/office/drawing/2010/main" val="0"/>
              </a:ext>
            </a:extLst>
          </a:blip>
          <a:srcRect t="21558" b="21736"/>
          <a:stretch/>
        </p:blipFill>
        <p:spPr>
          <a:xfrm>
            <a:off x="7357047" y="5818565"/>
            <a:ext cx="2548953" cy="1051213"/>
          </a:xfrm>
          <a:prstGeom prst="rect">
            <a:avLst/>
          </a:prstGeom>
        </p:spPr>
      </p:pic>
      <p:pic>
        <p:nvPicPr>
          <p:cNvPr id="8" name="Kuv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6" y="5920412"/>
            <a:ext cx="1423622" cy="937588"/>
          </a:xfrm>
          <a:prstGeom prst="rect">
            <a:avLst/>
          </a:prstGeom>
        </p:spPr>
      </p:pic>
    </p:spTree>
    <p:extLst>
      <p:ext uri="{BB962C8B-B14F-4D97-AF65-F5344CB8AC3E}">
        <p14:creationId xmlns:p14="http://schemas.microsoft.com/office/powerpoint/2010/main" val="126558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792480" y="642594"/>
            <a:ext cx="8321040" cy="482150"/>
          </a:xfrm>
        </p:spPr>
        <p:txBody>
          <a:bodyPr/>
          <a:lstStyle/>
          <a:p>
            <a:r>
              <a:rPr lang="fi-FI" sz="1600" b="1" dirty="0" smtClean="0">
                <a:solidFill>
                  <a:schemeClr val="accent1"/>
                </a:solidFill>
                <a:latin typeface="Times New Roman" panose="02020603050405020304" pitchFamily="18" charset="0"/>
                <a:cs typeface="Times New Roman" panose="02020603050405020304" pitchFamily="18" charset="0"/>
              </a:rPr>
              <a:t>Lähteet </a:t>
            </a:r>
            <a:r>
              <a:rPr lang="fi-FI" sz="1600" b="1" dirty="0">
                <a:solidFill>
                  <a:schemeClr val="accent1"/>
                </a:solidFill>
                <a:latin typeface="Times New Roman" panose="02020603050405020304" pitchFamily="18" charset="0"/>
                <a:cs typeface="Times New Roman" panose="02020603050405020304" pitchFamily="18" charset="0"/>
              </a:rPr>
              <a:t>ja linkit</a:t>
            </a:r>
          </a:p>
        </p:txBody>
      </p:sp>
      <p:sp>
        <p:nvSpPr>
          <p:cNvPr id="2" name="Sisällön paikkamerkki 1"/>
          <p:cNvSpPr>
            <a:spLocks noGrp="1"/>
          </p:cNvSpPr>
          <p:nvPr>
            <p:ph idx="1"/>
          </p:nvPr>
        </p:nvSpPr>
        <p:spPr>
          <a:xfrm>
            <a:off x="475621" y="1268760"/>
            <a:ext cx="8954758" cy="5007393"/>
          </a:xfrm>
        </p:spPr>
        <p:txBody>
          <a:bodyPr numCol="2" spcCol="540000">
            <a:noAutofit/>
          </a:bodyPr>
          <a:lstStyle/>
          <a:p>
            <a:pPr marL="0" indent="0" algn="just">
              <a:lnSpc>
                <a:spcPct val="110000"/>
              </a:lnSpc>
              <a:buNone/>
            </a:pPr>
            <a:r>
              <a:rPr lang="fi-FI" sz="1200" dirty="0" err="1" smtClean="0">
                <a:solidFill>
                  <a:schemeClr val="tx2">
                    <a:lumMod val="75000"/>
                  </a:schemeClr>
                </a:solidFill>
                <a:latin typeface="Times New Roman" pitchFamily="18" charset="0"/>
                <a:cs typeface="Times New Roman" pitchFamily="18" charset="0"/>
              </a:rPr>
              <a:t>Autti</a:t>
            </a:r>
            <a:r>
              <a:rPr lang="fi-FI" sz="1200" dirty="0" smtClean="0">
                <a:solidFill>
                  <a:schemeClr val="tx2">
                    <a:lumMod val="75000"/>
                  </a:schemeClr>
                </a:solidFill>
                <a:latin typeface="Times New Roman" pitchFamily="18" charset="0"/>
                <a:cs typeface="Times New Roman" pitchFamily="18" charset="0"/>
              </a:rPr>
              <a:t>-Rämö, Ilona; </a:t>
            </a:r>
            <a:r>
              <a:rPr lang="fi-FI" sz="1200" dirty="0" err="1" smtClean="0">
                <a:solidFill>
                  <a:schemeClr val="tx2">
                    <a:lumMod val="75000"/>
                  </a:schemeClr>
                </a:solidFill>
                <a:latin typeface="Times New Roman" pitchFamily="18" charset="0"/>
                <a:cs typeface="Times New Roman" pitchFamily="18" charset="0"/>
              </a:rPr>
              <a:t>Kipola</a:t>
            </a:r>
            <a:r>
              <a:rPr lang="fi-FI" sz="1200" dirty="0" smtClean="0">
                <a:solidFill>
                  <a:schemeClr val="tx2">
                    <a:lumMod val="75000"/>
                  </a:schemeClr>
                </a:solidFill>
                <a:latin typeface="Times New Roman" pitchFamily="18" charset="0"/>
                <a:cs typeface="Times New Roman" pitchFamily="18" charset="0"/>
              </a:rPr>
              <a:t>-Pääkkönen, Anu; Valkonen, Jukka; </a:t>
            </a:r>
            <a:r>
              <a:rPr lang="fi-FI" sz="1200" dirty="0" err="1" smtClean="0">
                <a:solidFill>
                  <a:schemeClr val="tx2">
                    <a:lumMod val="75000"/>
                  </a:schemeClr>
                </a:solidFill>
                <a:latin typeface="Times New Roman" pitchFamily="18" charset="0"/>
                <a:cs typeface="Times New Roman" pitchFamily="18" charset="0"/>
              </a:rPr>
              <a:t>Tuulio-Henkriksson</a:t>
            </a:r>
            <a:r>
              <a:rPr lang="fi-FI" sz="1200" dirty="0" smtClean="0">
                <a:solidFill>
                  <a:schemeClr val="tx2">
                    <a:lumMod val="75000"/>
                  </a:schemeClr>
                </a:solidFill>
                <a:latin typeface="Times New Roman" pitchFamily="18" charset="0"/>
                <a:cs typeface="Times New Roman" pitchFamily="18" charset="0"/>
              </a:rPr>
              <a:t>, Annamari &amp; Härkäpää, Kristiina 2015. </a:t>
            </a:r>
            <a:r>
              <a:rPr lang="fi-FI" sz="1200" dirty="0" err="1" smtClean="0">
                <a:solidFill>
                  <a:schemeClr val="tx2">
                    <a:lumMod val="75000"/>
                  </a:schemeClr>
                </a:solidFill>
                <a:latin typeface="Times New Roman" pitchFamily="18" charset="0"/>
                <a:cs typeface="Times New Roman" pitchFamily="18" charset="0"/>
              </a:rPr>
              <a:t>Narkolepsiaan</a:t>
            </a:r>
            <a:r>
              <a:rPr lang="fi-FI" sz="1200" dirty="0" smtClean="0">
                <a:solidFill>
                  <a:schemeClr val="tx2">
                    <a:lumMod val="75000"/>
                  </a:schemeClr>
                </a:solidFill>
                <a:latin typeface="Times New Roman" pitchFamily="18" charset="0"/>
                <a:cs typeface="Times New Roman" pitchFamily="18" charset="0"/>
              </a:rPr>
              <a:t> sairastuneiden lasten ja nuorten perheiden arki ja sopeutumisvalmennuskurssilta saatu tuki. 90/2015 </a:t>
            </a:r>
            <a:r>
              <a:rPr lang="fi-FI" sz="1200" dirty="0" err="1" smtClean="0">
                <a:solidFill>
                  <a:schemeClr val="tx2">
                    <a:lumMod val="75000"/>
                  </a:schemeClr>
                </a:solidFill>
                <a:latin typeface="Times New Roman" pitchFamily="18" charset="0"/>
                <a:cs typeface="Times New Roman" pitchFamily="18" charset="0"/>
              </a:rPr>
              <a:t>Sosiaali</a:t>
            </a:r>
            <a:r>
              <a:rPr lang="fi-FI" sz="1200" dirty="0" smtClean="0">
                <a:solidFill>
                  <a:schemeClr val="tx2">
                    <a:lumMod val="75000"/>
                  </a:schemeClr>
                </a:solidFill>
                <a:latin typeface="Times New Roman" pitchFamily="18" charset="0"/>
                <a:cs typeface="Times New Roman" pitchFamily="18" charset="0"/>
              </a:rPr>
              <a:t> – ja Terveysturvan selosteita. Kelan Tutkimusosasto. </a:t>
            </a: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err="1" smtClean="0">
                <a:solidFill>
                  <a:schemeClr val="tx2">
                    <a:lumMod val="75000"/>
                  </a:schemeClr>
                </a:solidFill>
                <a:latin typeface="Times New Roman" pitchFamily="18" charset="0"/>
                <a:cs typeface="Times New Roman" pitchFamily="18" charset="0"/>
              </a:rPr>
              <a:t>Hublin</a:t>
            </a:r>
            <a:r>
              <a:rPr lang="fi-FI" sz="1200" dirty="0" smtClean="0">
                <a:solidFill>
                  <a:schemeClr val="tx2">
                    <a:lumMod val="75000"/>
                  </a:schemeClr>
                </a:solidFill>
                <a:latin typeface="Times New Roman" pitchFamily="18" charset="0"/>
                <a:cs typeface="Times New Roman" pitchFamily="18" charset="0"/>
              </a:rPr>
              <a:t>, Christer 2008. </a:t>
            </a:r>
            <a:r>
              <a:rPr lang="fi-FI" sz="1200" dirty="0" err="1" smtClean="0">
                <a:solidFill>
                  <a:schemeClr val="tx2">
                    <a:lumMod val="75000"/>
                  </a:schemeClr>
                </a:solidFill>
                <a:latin typeface="Times New Roman" pitchFamily="18" charset="0"/>
                <a:cs typeface="Times New Roman" pitchFamily="18" charset="0"/>
              </a:rPr>
              <a:t>Narkolepsia</a:t>
            </a:r>
            <a:r>
              <a:rPr lang="fi-FI" sz="1200" dirty="0" smtClean="0">
                <a:solidFill>
                  <a:schemeClr val="tx2">
                    <a:lumMod val="75000"/>
                  </a:schemeClr>
                </a:solidFill>
                <a:latin typeface="Times New Roman" pitchFamily="18" charset="0"/>
                <a:cs typeface="Times New Roman" pitchFamily="18" charset="0"/>
              </a:rPr>
              <a:t> ja </a:t>
            </a:r>
            <a:r>
              <a:rPr lang="fi-FI" sz="1200" dirty="0" err="1" smtClean="0">
                <a:solidFill>
                  <a:schemeClr val="tx2">
                    <a:lumMod val="75000"/>
                  </a:schemeClr>
                </a:solidFill>
                <a:latin typeface="Times New Roman" pitchFamily="18" charset="0"/>
                <a:cs typeface="Times New Roman" pitchFamily="18" charset="0"/>
              </a:rPr>
              <a:t>idiopaattinen</a:t>
            </a:r>
            <a:r>
              <a:rPr lang="fi-FI" sz="1200" dirty="0" smtClean="0">
                <a:solidFill>
                  <a:schemeClr val="tx2">
                    <a:lumMod val="75000"/>
                  </a:schemeClr>
                </a:solidFill>
                <a:latin typeface="Times New Roman" pitchFamily="18" charset="0"/>
                <a:cs typeface="Times New Roman" pitchFamily="18" charset="0"/>
              </a:rPr>
              <a:t> </a:t>
            </a:r>
            <a:r>
              <a:rPr lang="fi-FI" sz="1200" dirty="0" err="1" smtClean="0">
                <a:solidFill>
                  <a:schemeClr val="tx2">
                    <a:lumMod val="75000"/>
                  </a:schemeClr>
                </a:solidFill>
                <a:latin typeface="Times New Roman" pitchFamily="18" charset="0"/>
                <a:cs typeface="Times New Roman" pitchFamily="18" charset="0"/>
              </a:rPr>
              <a:t>hypersomnian</a:t>
            </a:r>
            <a:r>
              <a:rPr lang="fi-FI" sz="1200" dirty="0" smtClean="0">
                <a:solidFill>
                  <a:schemeClr val="tx2">
                    <a:lumMod val="75000"/>
                  </a:schemeClr>
                </a:solidFill>
                <a:latin typeface="Times New Roman" pitchFamily="18" charset="0"/>
                <a:cs typeface="Times New Roman" pitchFamily="18" charset="0"/>
              </a:rPr>
              <a:t> diagnostiikka ja lääkehoito. Lääketieteellinen aikakausikirja Duodecim. 124 (7) 759–766.PDF- tiedosto.</a:t>
            </a:r>
          </a:p>
          <a:p>
            <a:pPr marL="0" indent="0" algn="just">
              <a:lnSpc>
                <a:spcPct val="110000"/>
              </a:lnSpc>
              <a:buNone/>
            </a:pPr>
            <a:endParaRPr lang="fi-FI" sz="1200" dirty="0" smtClean="0">
              <a:solidFill>
                <a:schemeClr val="accent2">
                  <a:lumMod val="75000"/>
                </a:schemeClr>
              </a:solidFill>
              <a:latin typeface="Times New Roman" pitchFamily="18" charset="0"/>
              <a:cs typeface="Times New Roman" pitchFamily="18" charset="0"/>
            </a:endParaRPr>
          </a:p>
          <a:p>
            <a:pPr marL="0" indent="0" algn="just">
              <a:lnSpc>
                <a:spcPct val="110000"/>
              </a:lnSpc>
              <a:buNone/>
            </a:pPr>
            <a:r>
              <a:rPr lang="fi-FI" sz="1200" dirty="0" err="1" smtClean="0">
                <a:solidFill>
                  <a:schemeClr val="tx2">
                    <a:lumMod val="75000"/>
                  </a:schemeClr>
                </a:solidFill>
                <a:latin typeface="Times New Roman" pitchFamily="18" charset="0"/>
                <a:cs typeface="Times New Roman" pitchFamily="18" charset="0"/>
              </a:rPr>
              <a:t>Hublin</a:t>
            </a:r>
            <a:r>
              <a:rPr lang="fi-FI" sz="1200" dirty="0" smtClean="0">
                <a:solidFill>
                  <a:schemeClr val="tx2">
                    <a:lumMod val="75000"/>
                  </a:schemeClr>
                </a:solidFill>
                <a:latin typeface="Times New Roman" pitchFamily="18" charset="0"/>
                <a:cs typeface="Times New Roman" pitchFamily="18" charset="0"/>
              </a:rPr>
              <a:t>, </a:t>
            </a:r>
            <a:r>
              <a:rPr lang="fi-FI" sz="1200" dirty="0" err="1" smtClean="0">
                <a:solidFill>
                  <a:schemeClr val="tx2">
                    <a:lumMod val="75000"/>
                  </a:schemeClr>
                </a:solidFill>
                <a:latin typeface="Times New Roman" pitchFamily="18" charset="0"/>
                <a:cs typeface="Times New Roman" pitchFamily="18" charset="0"/>
              </a:rPr>
              <a:t>Crister</a:t>
            </a:r>
            <a:r>
              <a:rPr lang="fi-FI" sz="1200" dirty="0" smtClean="0">
                <a:solidFill>
                  <a:schemeClr val="tx2">
                    <a:lumMod val="75000"/>
                  </a:schemeClr>
                </a:solidFill>
                <a:latin typeface="Times New Roman" pitchFamily="18" charset="0"/>
                <a:cs typeface="Times New Roman" pitchFamily="18" charset="0"/>
              </a:rPr>
              <a:t>; Kirjavainen, Turkka; Partinen, Markku; Ojala, Mikael &amp; Saarenpää-Heikkilä 2011. </a:t>
            </a:r>
            <a:r>
              <a:rPr lang="fi-FI" sz="1200" dirty="0" err="1" smtClean="0">
                <a:solidFill>
                  <a:schemeClr val="tx2">
                    <a:lumMod val="75000"/>
                  </a:schemeClr>
                </a:solidFill>
                <a:latin typeface="Times New Roman" pitchFamily="18" charset="0"/>
                <a:cs typeface="Times New Roman" pitchFamily="18" charset="0"/>
              </a:rPr>
              <a:t>Narkolepsiapotilaan</a:t>
            </a:r>
            <a:r>
              <a:rPr lang="fi-FI" sz="1200" dirty="0" smtClean="0">
                <a:solidFill>
                  <a:schemeClr val="tx2">
                    <a:lumMod val="75000"/>
                  </a:schemeClr>
                </a:solidFill>
                <a:latin typeface="Times New Roman" pitchFamily="18" charset="0"/>
                <a:cs typeface="Times New Roman" pitchFamily="18" charset="0"/>
              </a:rPr>
              <a:t> toimintakyvyn ja haitta- asteen arviointi. Lääketieteellinen aikakausilehti. Duodecim. 127 (17) 1779–1786. PDF- tiedosto.</a:t>
            </a: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err="1" smtClean="0">
                <a:solidFill>
                  <a:schemeClr val="tx2">
                    <a:lumMod val="75000"/>
                  </a:schemeClr>
                </a:solidFill>
                <a:latin typeface="Times New Roman" pitchFamily="18" charset="0"/>
                <a:cs typeface="Times New Roman" pitchFamily="18" charset="0"/>
              </a:rPr>
              <a:t>Hublin</a:t>
            </a:r>
            <a:r>
              <a:rPr lang="fi-FI" sz="1200" dirty="0" smtClean="0">
                <a:solidFill>
                  <a:schemeClr val="tx2">
                    <a:lumMod val="75000"/>
                  </a:schemeClr>
                </a:solidFill>
                <a:latin typeface="Times New Roman" pitchFamily="18" charset="0"/>
                <a:cs typeface="Times New Roman" pitchFamily="18" charset="0"/>
              </a:rPr>
              <a:t>, Christer 2013. </a:t>
            </a:r>
            <a:r>
              <a:rPr lang="fi-FI" sz="1200" dirty="0" err="1" smtClean="0">
                <a:solidFill>
                  <a:schemeClr val="tx2">
                    <a:lumMod val="75000"/>
                  </a:schemeClr>
                </a:solidFill>
                <a:latin typeface="Times New Roman" pitchFamily="18" charset="0"/>
                <a:cs typeface="Times New Roman" pitchFamily="18" charset="0"/>
              </a:rPr>
              <a:t>Narkolepsia</a:t>
            </a:r>
            <a:r>
              <a:rPr lang="fi-FI" sz="1200" dirty="0" smtClean="0">
                <a:solidFill>
                  <a:schemeClr val="tx2">
                    <a:lumMod val="75000"/>
                  </a:schemeClr>
                </a:solidFill>
                <a:latin typeface="Times New Roman" pitchFamily="18" charset="0"/>
                <a:cs typeface="Times New Roman" pitchFamily="18" charset="0"/>
              </a:rPr>
              <a:t> ja muut keskushermostoperäiset </a:t>
            </a:r>
            <a:r>
              <a:rPr lang="fi-FI" sz="1200" dirty="0" err="1" smtClean="0">
                <a:solidFill>
                  <a:schemeClr val="tx2">
                    <a:lumMod val="75000"/>
                  </a:schemeClr>
                </a:solidFill>
                <a:latin typeface="Times New Roman" pitchFamily="18" charset="0"/>
                <a:cs typeface="Times New Roman" pitchFamily="18" charset="0"/>
              </a:rPr>
              <a:t>hypersomniat</a:t>
            </a:r>
            <a:r>
              <a:rPr lang="fi-FI" sz="1200" dirty="0" smtClean="0">
                <a:solidFill>
                  <a:schemeClr val="tx2">
                    <a:lumMod val="75000"/>
                  </a:schemeClr>
                </a:solidFill>
                <a:latin typeface="Times New Roman" pitchFamily="18" charset="0"/>
                <a:cs typeface="Times New Roman" pitchFamily="18" charset="0"/>
              </a:rPr>
              <a:t>. Lääkärin käsikirja. Päivitetty 20.6.2013.</a:t>
            </a:r>
            <a:endParaRPr lang="fi-FI" sz="1200" u="sng"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err="1" smtClean="0">
                <a:solidFill>
                  <a:schemeClr val="tx2">
                    <a:lumMod val="75000"/>
                  </a:schemeClr>
                </a:solidFill>
                <a:latin typeface="Times New Roman" pitchFamily="18" charset="0"/>
                <a:cs typeface="Times New Roman" pitchFamily="18" charset="0"/>
              </a:rPr>
              <a:t>Hublin</a:t>
            </a:r>
            <a:r>
              <a:rPr lang="fi-FI" sz="1200" dirty="0">
                <a:solidFill>
                  <a:schemeClr val="tx2">
                    <a:lumMod val="75000"/>
                  </a:schemeClr>
                </a:solidFill>
                <a:latin typeface="Times New Roman" pitchFamily="18" charset="0"/>
                <a:cs typeface="Times New Roman" pitchFamily="18" charset="0"/>
              </a:rPr>
              <a:t>, </a:t>
            </a:r>
            <a:r>
              <a:rPr lang="fi-FI" sz="1200" dirty="0" err="1">
                <a:solidFill>
                  <a:schemeClr val="tx2">
                    <a:lumMod val="75000"/>
                  </a:schemeClr>
                </a:solidFill>
                <a:latin typeface="Times New Roman" pitchFamily="18" charset="0"/>
                <a:cs typeface="Times New Roman" pitchFamily="18" charset="0"/>
              </a:rPr>
              <a:t>Crister</a:t>
            </a:r>
            <a:r>
              <a:rPr lang="fi-FI" sz="1200" dirty="0">
                <a:solidFill>
                  <a:schemeClr val="tx2">
                    <a:lumMod val="75000"/>
                  </a:schemeClr>
                </a:solidFill>
                <a:latin typeface="Times New Roman" pitchFamily="18" charset="0"/>
                <a:cs typeface="Times New Roman" pitchFamily="18" charset="0"/>
              </a:rPr>
              <a:t>; Kirjavainen, Turkka; Partinen, Markku; Ojala, Mikael &amp; Saarenpää-Heikkilä 2011. </a:t>
            </a:r>
            <a:r>
              <a:rPr lang="fi-FI" sz="1200" dirty="0" err="1">
                <a:solidFill>
                  <a:schemeClr val="tx2">
                    <a:lumMod val="75000"/>
                  </a:schemeClr>
                </a:solidFill>
                <a:latin typeface="Times New Roman" pitchFamily="18" charset="0"/>
                <a:cs typeface="Times New Roman" pitchFamily="18" charset="0"/>
              </a:rPr>
              <a:t>Narkolepsiapotilaan</a:t>
            </a:r>
            <a:r>
              <a:rPr lang="fi-FI" sz="1200" dirty="0">
                <a:solidFill>
                  <a:schemeClr val="tx2">
                    <a:lumMod val="75000"/>
                  </a:schemeClr>
                </a:solidFill>
                <a:latin typeface="Times New Roman" pitchFamily="18" charset="0"/>
                <a:cs typeface="Times New Roman" pitchFamily="18" charset="0"/>
              </a:rPr>
              <a:t> toimintakyvyn ja haitta- asteen arviointi. Lääketieteellinen aikakausilehti. Duodecim. 127 (17) 1779–1786. PDF- tiedosto.</a:t>
            </a:r>
          </a:p>
          <a:p>
            <a:pPr algn="just">
              <a:lnSpc>
                <a:spcPct val="110000"/>
              </a:lnSpc>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Huttunen</a:t>
            </a:r>
            <a:r>
              <a:rPr lang="fi-FI" sz="1200" dirty="0">
                <a:solidFill>
                  <a:schemeClr val="tx2">
                    <a:lumMod val="75000"/>
                  </a:schemeClr>
                </a:solidFill>
                <a:latin typeface="Times New Roman" pitchFamily="18" charset="0"/>
                <a:cs typeface="Times New Roman" pitchFamily="18" charset="0"/>
              </a:rPr>
              <a:t>, Matti 2014. Tietoa potilaalle: Nukahtelusairaus </a:t>
            </a:r>
            <a:r>
              <a:rPr lang="fi-FI" sz="1200" dirty="0" err="1" smtClean="0">
                <a:solidFill>
                  <a:schemeClr val="tx2">
                    <a:lumMod val="75000"/>
                  </a:schemeClr>
                </a:solidFill>
                <a:latin typeface="Times New Roman" pitchFamily="18" charset="0"/>
                <a:cs typeface="Times New Roman" pitchFamily="18" charset="0"/>
              </a:rPr>
              <a:t>narkolepsia</a:t>
            </a:r>
            <a:r>
              <a:rPr lang="fi-FI" sz="1200" dirty="0" smtClean="0">
                <a:solidFill>
                  <a:schemeClr val="tx2">
                    <a:lumMod val="75000"/>
                  </a:schemeClr>
                </a:solidFill>
                <a:latin typeface="Times New Roman" pitchFamily="18" charset="0"/>
                <a:cs typeface="Times New Roman" pitchFamily="18" charset="0"/>
              </a:rPr>
              <a:t>. Lääkärinkirja. </a:t>
            </a:r>
            <a:r>
              <a:rPr lang="fi-FI" sz="1200" dirty="0" err="1" smtClean="0">
                <a:solidFill>
                  <a:schemeClr val="tx2">
                    <a:lumMod val="75000"/>
                  </a:schemeClr>
                </a:solidFill>
                <a:latin typeface="Times New Roman" pitchFamily="18" charset="0"/>
                <a:cs typeface="Times New Roman" pitchFamily="18" charset="0"/>
              </a:rPr>
              <a:t>Duadecim.Viitattu</a:t>
            </a:r>
            <a:r>
              <a:rPr lang="fi-FI" sz="1200" dirty="0" smtClean="0">
                <a:solidFill>
                  <a:schemeClr val="tx2">
                    <a:lumMod val="75000"/>
                  </a:schemeClr>
                </a:solidFill>
                <a:latin typeface="Times New Roman" pitchFamily="18" charset="0"/>
                <a:cs typeface="Times New Roman" pitchFamily="18" charset="0"/>
              </a:rPr>
              <a:t> 27.4.2015. </a:t>
            </a: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Ikonen</a:t>
            </a:r>
            <a:r>
              <a:rPr lang="fi-FI" sz="1200" dirty="0">
                <a:solidFill>
                  <a:schemeClr val="tx2">
                    <a:lumMod val="75000"/>
                  </a:schemeClr>
                </a:solidFill>
                <a:latin typeface="Times New Roman" pitchFamily="18" charset="0"/>
                <a:cs typeface="Times New Roman" pitchFamily="18" charset="0"/>
              </a:rPr>
              <a:t>, Oiva &amp; Krogerus, Ansaliina (toim</a:t>
            </a:r>
            <a:r>
              <a:rPr lang="fi-FI" sz="1200" dirty="0" smtClean="0">
                <a:solidFill>
                  <a:schemeClr val="tx2">
                    <a:lumMod val="75000"/>
                  </a:schemeClr>
                </a:solidFill>
                <a:latin typeface="Times New Roman" pitchFamily="18" charset="0"/>
                <a:cs typeface="Times New Roman" pitchFamily="18" charset="0"/>
              </a:rPr>
              <a:t>.) 2012</a:t>
            </a:r>
            <a:r>
              <a:rPr lang="fi-FI" sz="1200" dirty="0">
                <a:solidFill>
                  <a:schemeClr val="tx2">
                    <a:lumMod val="75000"/>
                  </a:schemeClr>
                </a:solidFill>
                <a:latin typeface="Times New Roman" pitchFamily="18" charset="0"/>
                <a:cs typeface="Times New Roman" pitchFamily="18" charset="0"/>
              </a:rPr>
              <a:t>. 2. painos. Ainutkertainen oppija – Erilaisuuden ymmärtäminen ja kohtaaminen. Vantaa. PS-kustannus. </a:t>
            </a:r>
            <a:endParaRPr lang="fi-FI" sz="1200" dirty="0" smtClean="0">
              <a:solidFill>
                <a:schemeClr val="tx2">
                  <a:lumMod val="75000"/>
                </a:schemeClr>
              </a:solidFill>
              <a:latin typeface="Times New Roman" pitchFamily="18" charset="0"/>
              <a:cs typeface="Times New Roman" pitchFamily="18" charset="0"/>
            </a:endParaRPr>
          </a:p>
          <a:p>
            <a:pPr marL="0" lv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lvl="0" indent="0" algn="just">
              <a:lnSpc>
                <a:spcPct val="110000"/>
              </a:lnSpc>
              <a:buNone/>
            </a:pPr>
            <a:r>
              <a:rPr lang="fi-FI" sz="1200" dirty="0" smtClean="0">
                <a:solidFill>
                  <a:schemeClr val="bg2">
                    <a:lumMod val="25000"/>
                  </a:schemeClr>
                </a:solidFill>
                <a:latin typeface="Times New Roman" pitchFamily="18" charset="0"/>
                <a:cs typeface="Times New Roman" pitchFamily="18" charset="0"/>
              </a:rPr>
              <a:t>Kirjavainen</a:t>
            </a:r>
            <a:r>
              <a:rPr lang="fi-FI" sz="1200" dirty="0">
                <a:solidFill>
                  <a:schemeClr val="bg2">
                    <a:lumMod val="25000"/>
                  </a:schemeClr>
                </a:solidFill>
                <a:latin typeface="Times New Roman" pitchFamily="18" charset="0"/>
                <a:cs typeface="Times New Roman" pitchFamily="18" charset="0"/>
              </a:rPr>
              <a:t>, Turkka; Nokelainen, Pekka; </a:t>
            </a:r>
            <a:r>
              <a:rPr lang="fi-FI" sz="1200" dirty="0" err="1">
                <a:solidFill>
                  <a:schemeClr val="bg2">
                    <a:lumMod val="25000"/>
                  </a:schemeClr>
                </a:solidFill>
                <a:latin typeface="Times New Roman" pitchFamily="18" charset="0"/>
                <a:cs typeface="Times New Roman" pitchFamily="18" charset="0"/>
              </a:rPr>
              <a:t>Arikka</a:t>
            </a:r>
            <a:r>
              <a:rPr lang="fi-FI" sz="1200" dirty="0">
                <a:solidFill>
                  <a:schemeClr val="bg2">
                    <a:lumMod val="25000"/>
                  </a:schemeClr>
                </a:solidFill>
                <a:latin typeface="Times New Roman" pitchFamily="18" charset="0"/>
                <a:cs typeface="Times New Roman" pitchFamily="18" charset="0"/>
              </a:rPr>
              <a:t>, Harri; Ilveskoski, Ismo; </a:t>
            </a:r>
            <a:r>
              <a:rPr lang="fi-FI" sz="1200" dirty="0" err="1">
                <a:solidFill>
                  <a:schemeClr val="bg2">
                    <a:lumMod val="25000"/>
                  </a:schemeClr>
                </a:solidFill>
                <a:latin typeface="Times New Roman" pitchFamily="18" charset="0"/>
                <a:cs typeface="Times New Roman" pitchFamily="18" charset="0"/>
              </a:rPr>
              <a:t>Olsén</a:t>
            </a:r>
            <a:r>
              <a:rPr lang="fi-FI" sz="1200" dirty="0">
                <a:solidFill>
                  <a:schemeClr val="bg2">
                    <a:lumMod val="25000"/>
                  </a:schemeClr>
                </a:solidFill>
                <a:latin typeface="Times New Roman" pitchFamily="18" charset="0"/>
                <a:cs typeface="Times New Roman" pitchFamily="18" charset="0"/>
              </a:rPr>
              <a:t>, Päivi &amp; Saarenpää-Heikkilä, Outi. 2013. Lasten ja nuorten </a:t>
            </a:r>
            <a:r>
              <a:rPr lang="fi-FI" sz="1200" dirty="0" err="1">
                <a:solidFill>
                  <a:schemeClr val="bg2">
                    <a:lumMod val="25000"/>
                  </a:schemeClr>
                </a:solidFill>
                <a:latin typeface="Times New Roman" pitchFamily="18" charset="0"/>
                <a:cs typeface="Times New Roman" pitchFamily="18" charset="0"/>
              </a:rPr>
              <a:t>narkolepsia</a:t>
            </a:r>
            <a:r>
              <a:rPr lang="fi-FI" sz="1200" dirty="0">
                <a:solidFill>
                  <a:schemeClr val="bg2">
                    <a:lumMod val="25000"/>
                  </a:schemeClr>
                </a:solidFill>
                <a:latin typeface="Times New Roman" pitchFamily="18" charset="0"/>
                <a:cs typeface="Times New Roman" pitchFamily="18" charset="0"/>
              </a:rPr>
              <a:t>. Hyvä Hoito. </a:t>
            </a:r>
            <a:r>
              <a:rPr lang="fi-FI" sz="1200" dirty="0" err="1">
                <a:solidFill>
                  <a:schemeClr val="bg2">
                    <a:lumMod val="25000"/>
                  </a:schemeClr>
                </a:solidFill>
                <a:latin typeface="Times New Roman" pitchFamily="18" charset="0"/>
                <a:cs typeface="Times New Roman" pitchFamily="18" charset="0"/>
              </a:rPr>
              <a:t>Sosiaali</a:t>
            </a:r>
            <a:r>
              <a:rPr lang="fi-FI" sz="1200" dirty="0">
                <a:solidFill>
                  <a:schemeClr val="bg2">
                    <a:lumMod val="25000"/>
                  </a:schemeClr>
                </a:solidFill>
                <a:latin typeface="Times New Roman" pitchFamily="18" charset="0"/>
                <a:cs typeface="Times New Roman" pitchFamily="18" charset="0"/>
              </a:rPr>
              <a:t>–ja terveysministeriön työryhmän muistioita 2013:22. PDF- tiedosto</a:t>
            </a: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lvl="0" indent="0" algn="just">
              <a:lnSpc>
                <a:spcPct val="110000"/>
              </a:lnSpc>
              <a:buNone/>
            </a:pPr>
            <a:r>
              <a:rPr lang="fi-FI" sz="1200" dirty="0">
                <a:solidFill>
                  <a:schemeClr val="bg2">
                    <a:lumMod val="25000"/>
                  </a:schemeClr>
                </a:solidFill>
                <a:latin typeface="Times New Roman" pitchFamily="18" charset="0"/>
                <a:cs typeface="Times New Roman" pitchFamily="18" charset="0"/>
              </a:rPr>
              <a:t>Partinen, Markku 2007. Terve uni. Helsinki.  WSOY</a:t>
            </a: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8</a:t>
            </a:r>
          </a:p>
        </p:txBody>
      </p:sp>
      <p:pic>
        <p:nvPicPr>
          <p:cNvPr id="6" name="Kuva 5"/>
          <p:cNvPicPr>
            <a:picLocks noChangeAspect="1"/>
          </p:cNvPicPr>
          <p:nvPr/>
        </p:nvPicPr>
        <p:blipFill>
          <a:blip r:embed="rId2"/>
          <a:stretch>
            <a:fillRect/>
          </a:stretch>
        </p:blipFill>
        <p:spPr>
          <a:xfrm>
            <a:off x="128464" y="6253646"/>
            <a:ext cx="743776" cy="487722"/>
          </a:xfrm>
          <a:prstGeom prst="rect">
            <a:avLst/>
          </a:prstGeom>
        </p:spPr>
      </p:pic>
    </p:spTree>
    <p:extLst>
      <p:ext uri="{BB962C8B-B14F-4D97-AF65-F5344CB8AC3E}">
        <p14:creationId xmlns:p14="http://schemas.microsoft.com/office/powerpoint/2010/main" val="250917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560511" y="1196752"/>
            <a:ext cx="8869867" cy="5079401"/>
          </a:xfrm>
        </p:spPr>
        <p:txBody>
          <a:bodyPr numCol="2" spcCol="540000">
            <a:noAutofit/>
          </a:bodyPr>
          <a:lstStyle/>
          <a:p>
            <a:pPr marL="0" lvl="0" indent="0" algn="just">
              <a:lnSpc>
                <a:spcPct val="110000"/>
              </a:lnSpc>
              <a:buClr>
                <a:prstClr val="black">
                  <a:lumMod val="85000"/>
                  <a:lumOff val="15000"/>
                </a:prstClr>
              </a:buClr>
              <a:buNone/>
            </a:pPr>
            <a:r>
              <a:rPr lang="fi-FI" sz="1200" dirty="0" smtClean="0">
                <a:solidFill>
                  <a:schemeClr val="tx2">
                    <a:lumMod val="75000"/>
                  </a:schemeClr>
                </a:solidFill>
                <a:latin typeface="Times New Roman" pitchFamily="18" charset="0"/>
                <a:cs typeface="Times New Roman" pitchFamily="18" charset="0"/>
              </a:rPr>
              <a:t>Sarkanen, Tomi; Vaarala, Outi; Julkunen, Ilkka &amp; Partinen, Markku 2015. </a:t>
            </a:r>
            <a:r>
              <a:rPr lang="fi-FI" sz="1200" dirty="0" err="1" smtClean="0">
                <a:solidFill>
                  <a:schemeClr val="tx2">
                    <a:lumMod val="75000"/>
                  </a:schemeClr>
                </a:solidFill>
                <a:latin typeface="Times New Roman" pitchFamily="18" charset="0"/>
                <a:cs typeface="Times New Roman" pitchFamily="18" charset="0"/>
              </a:rPr>
              <a:t>Narkolepsia</a:t>
            </a:r>
            <a:r>
              <a:rPr lang="fi-FI" sz="1200" dirty="0" smtClean="0">
                <a:solidFill>
                  <a:schemeClr val="tx2">
                    <a:lumMod val="75000"/>
                  </a:schemeClr>
                </a:solidFill>
                <a:latin typeface="Times New Roman" pitchFamily="18" charset="0"/>
                <a:cs typeface="Times New Roman" pitchFamily="18" charset="0"/>
              </a:rPr>
              <a:t> </a:t>
            </a:r>
            <a:r>
              <a:rPr lang="fi-FI" sz="1200" dirty="0" err="1" smtClean="0">
                <a:solidFill>
                  <a:schemeClr val="tx2">
                    <a:lumMod val="75000"/>
                  </a:schemeClr>
                </a:solidFill>
                <a:latin typeface="Times New Roman" pitchFamily="18" charset="0"/>
                <a:cs typeface="Times New Roman" pitchFamily="18" charset="0"/>
              </a:rPr>
              <a:t>autoimmuunisaurautena</a:t>
            </a:r>
            <a:r>
              <a:rPr lang="fi-FI" sz="1200" dirty="0" smtClean="0">
                <a:solidFill>
                  <a:schemeClr val="tx2">
                    <a:lumMod val="75000"/>
                  </a:schemeClr>
                </a:solidFill>
                <a:latin typeface="Times New Roman" pitchFamily="18" charset="0"/>
                <a:cs typeface="Times New Roman" pitchFamily="18" charset="0"/>
              </a:rPr>
              <a:t>. Lääketieteellinen </a:t>
            </a:r>
            <a:r>
              <a:rPr lang="fi-FI" sz="1200" dirty="0">
                <a:solidFill>
                  <a:schemeClr val="tx2">
                    <a:lumMod val="75000"/>
                  </a:schemeClr>
                </a:solidFill>
                <a:latin typeface="Times New Roman" pitchFamily="18" charset="0"/>
                <a:cs typeface="Times New Roman" pitchFamily="18" charset="0"/>
              </a:rPr>
              <a:t>aikakausikirja. Duodecim. 131 (12) 1153 –1160.</a:t>
            </a: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err="1">
                <a:solidFill>
                  <a:schemeClr val="tx2">
                    <a:lumMod val="75000"/>
                  </a:schemeClr>
                </a:solidFill>
                <a:latin typeface="Times New Roman" pitchFamily="18" charset="0"/>
                <a:cs typeface="Times New Roman" pitchFamily="18" charset="0"/>
              </a:rPr>
              <a:t>Sosiaali</a:t>
            </a:r>
            <a:r>
              <a:rPr lang="fi-FI" sz="1200" dirty="0">
                <a:solidFill>
                  <a:schemeClr val="tx2">
                    <a:lumMod val="75000"/>
                  </a:schemeClr>
                </a:solidFill>
                <a:latin typeface="Times New Roman" pitchFamily="18" charset="0"/>
                <a:cs typeface="Times New Roman" pitchFamily="18" charset="0"/>
              </a:rPr>
              <a:t>- ja terveysministeriön raportteja ja muistioita 2012: 23. </a:t>
            </a:r>
            <a:r>
              <a:rPr lang="fi-FI" sz="1200" dirty="0" err="1">
                <a:solidFill>
                  <a:schemeClr val="tx2">
                    <a:lumMod val="75000"/>
                  </a:schemeClr>
                </a:solidFill>
                <a:latin typeface="Times New Roman" pitchFamily="18" charset="0"/>
                <a:cs typeface="Times New Roman" pitchFamily="18" charset="0"/>
              </a:rPr>
              <a:t>Narkolepsiaa</a:t>
            </a:r>
            <a:r>
              <a:rPr lang="fi-FI" sz="1200" dirty="0">
                <a:solidFill>
                  <a:schemeClr val="tx2">
                    <a:lumMod val="75000"/>
                  </a:schemeClr>
                </a:solidFill>
                <a:latin typeface="Times New Roman" pitchFamily="18" charset="0"/>
                <a:cs typeface="Times New Roman" pitchFamily="18" charset="0"/>
              </a:rPr>
              <a:t> sairastava lapsen ja nuoren </a:t>
            </a:r>
            <a:r>
              <a:rPr lang="fi-FI" sz="1200" dirty="0" smtClean="0">
                <a:solidFill>
                  <a:schemeClr val="tx2">
                    <a:lumMod val="75000"/>
                  </a:schemeClr>
                </a:solidFill>
                <a:latin typeface="Times New Roman" pitchFamily="18" charset="0"/>
                <a:cs typeface="Times New Roman" pitchFamily="18" charset="0"/>
              </a:rPr>
              <a:t>arki </a:t>
            </a:r>
            <a:r>
              <a:rPr lang="fi-FI" sz="1200" dirty="0">
                <a:solidFill>
                  <a:schemeClr val="tx2">
                    <a:lumMod val="75000"/>
                  </a:schemeClr>
                </a:solidFill>
                <a:latin typeface="Times New Roman" pitchFamily="18" charset="0"/>
                <a:cs typeface="Times New Roman" pitchFamily="18" charset="0"/>
              </a:rPr>
              <a:t>sekä siinä selviytyminen. Yksin ja yhdessä - Tukien ja lähellä ollen. PDF- tiedosto. </a:t>
            </a: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Suomen </a:t>
            </a:r>
            <a:r>
              <a:rPr lang="fi-FI" sz="1200" dirty="0" err="1" smtClean="0">
                <a:solidFill>
                  <a:schemeClr val="tx2">
                    <a:lumMod val="75000"/>
                  </a:schemeClr>
                </a:solidFill>
                <a:latin typeface="Times New Roman" pitchFamily="18" charset="0"/>
                <a:cs typeface="Times New Roman" pitchFamily="18" charset="0"/>
              </a:rPr>
              <a:t>Narkolepsiayhdistys</a:t>
            </a:r>
            <a:r>
              <a:rPr lang="fi-FI" sz="1200" dirty="0" smtClean="0">
                <a:solidFill>
                  <a:schemeClr val="tx2">
                    <a:lumMod val="75000"/>
                  </a:schemeClr>
                </a:solidFill>
                <a:latin typeface="Times New Roman" pitchFamily="18" charset="0"/>
                <a:cs typeface="Times New Roman" pitchFamily="18" charset="0"/>
              </a:rPr>
              <a:t> ry. </a:t>
            </a:r>
            <a:r>
              <a:rPr lang="fi-FI" sz="1200" dirty="0">
                <a:solidFill>
                  <a:schemeClr val="tx2">
                    <a:lumMod val="75000"/>
                  </a:schemeClr>
                </a:solidFill>
                <a:latin typeface="Times New Roman" pitchFamily="18" charset="0"/>
                <a:cs typeface="Times New Roman" pitchFamily="18" charset="0"/>
              </a:rPr>
              <a:t>Viitattu 28.4.2015 </a:t>
            </a:r>
            <a:r>
              <a:rPr lang="fi-FI" sz="1200" u="sng" dirty="0" smtClean="0">
                <a:solidFill>
                  <a:schemeClr val="tx2">
                    <a:lumMod val="75000"/>
                  </a:schemeClr>
                </a:solidFill>
                <a:latin typeface="Times New Roman" pitchFamily="18" charset="0"/>
                <a:cs typeface="Times New Roman" pitchFamily="18" charset="0"/>
              </a:rPr>
              <a:t>https://narkolepsia-fi.directo.fi</a:t>
            </a:r>
            <a:endParaRPr lang="fi-FI" sz="1200" u="sng"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Terveyden </a:t>
            </a:r>
            <a:r>
              <a:rPr lang="fi-FI" sz="1200" dirty="0">
                <a:solidFill>
                  <a:schemeClr val="tx2">
                    <a:lumMod val="75000"/>
                  </a:schemeClr>
                </a:solidFill>
                <a:latin typeface="Times New Roman" pitchFamily="18" charset="0"/>
                <a:cs typeface="Times New Roman" pitchFamily="18" charset="0"/>
              </a:rPr>
              <a:t>ja hyvinvoinnin laitos. 2011. Tutkimus ja asiantuntijatyö. Viitattu 6.12.2015. </a:t>
            </a:r>
            <a:r>
              <a:rPr lang="fi-FI" sz="1200" u="sng" dirty="0">
                <a:solidFill>
                  <a:schemeClr val="tx2">
                    <a:lumMod val="75000"/>
                  </a:schemeClr>
                </a:solidFill>
                <a:latin typeface="Times New Roman" pitchFamily="18" charset="0"/>
                <a:cs typeface="Times New Roman" pitchFamily="18" charset="0"/>
              </a:rPr>
              <a:t>https://</a:t>
            </a:r>
            <a:r>
              <a:rPr lang="fi-FI" sz="1200" u="sng" dirty="0" smtClean="0">
                <a:solidFill>
                  <a:schemeClr val="tx2">
                    <a:lumMod val="75000"/>
                  </a:schemeClr>
                </a:solidFill>
                <a:latin typeface="Times New Roman" pitchFamily="18" charset="0"/>
                <a:cs typeface="Times New Roman" pitchFamily="18" charset="0"/>
              </a:rPr>
              <a:t>www.thl.fi/tutkimus-ja-asiantuntijatyo/hankkeet-ja-ohjelmat/narkolepsia-ja-sikainfluenssarokote/usein-kysyttya</a:t>
            </a:r>
            <a:endParaRPr lang="fi-FI" sz="1200" u="sng"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Kuvat:</a:t>
            </a: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err="1">
                <a:solidFill>
                  <a:schemeClr val="tx2">
                    <a:lumMod val="75000"/>
                  </a:schemeClr>
                </a:solidFill>
                <a:latin typeface="Times New Roman" pitchFamily="18" charset="0"/>
                <a:cs typeface="Times New Roman" pitchFamily="18" charset="0"/>
              </a:rPr>
              <a:t>Pixabay.com/fi</a:t>
            </a: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accent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Opas </a:t>
            </a:r>
            <a:r>
              <a:rPr lang="fi-FI" sz="1200" dirty="0">
                <a:solidFill>
                  <a:schemeClr val="tx2">
                    <a:lumMod val="75000"/>
                  </a:schemeClr>
                </a:solidFill>
                <a:latin typeface="Times New Roman" pitchFamily="18" charset="0"/>
                <a:cs typeface="Times New Roman" pitchFamily="18" charset="0"/>
              </a:rPr>
              <a:t>on tehty Oulun Diakonia-ammattikorkeakoulun </a:t>
            </a:r>
            <a:r>
              <a:rPr lang="fi-FI" sz="1200" dirty="0" smtClean="0">
                <a:solidFill>
                  <a:schemeClr val="tx2">
                    <a:lumMod val="75000"/>
                  </a:schemeClr>
                </a:solidFill>
                <a:latin typeface="Times New Roman" pitchFamily="18" charset="0"/>
                <a:cs typeface="Times New Roman" pitchFamily="18" charset="0"/>
              </a:rPr>
              <a:t>opinnäytetyönä.</a:t>
            </a:r>
          </a:p>
          <a:p>
            <a:pPr marL="0" indent="0" algn="just">
              <a:lnSpc>
                <a:spcPct val="11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lnSpc>
                <a:spcPct val="110000"/>
              </a:lnSpc>
              <a:buNone/>
            </a:pPr>
            <a:endParaRPr lang="fi-FI" sz="1200" dirty="0">
              <a:solidFill>
                <a:schemeClr val="tx2">
                  <a:lumMod val="75000"/>
                </a:schemeClr>
              </a:solidFill>
              <a:latin typeface="Times New Roman" pitchFamily="18" charset="0"/>
              <a:cs typeface="Times New Roman" pitchFamily="18" charset="0"/>
            </a:endParaRP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Hanna Karjalainen, Diakonia- ammattikorkeakoulu </a:t>
            </a:r>
          </a:p>
          <a:p>
            <a:pPr marL="0" indent="0" algn="just">
              <a:lnSpc>
                <a:spcPct val="110000"/>
              </a:lnSpc>
              <a:buNone/>
            </a:pPr>
            <a:r>
              <a:rPr lang="fi-FI" sz="1200" dirty="0" smtClean="0">
                <a:solidFill>
                  <a:schemeClr val="tx2">
                    <a:lumMod val="75000"/>
                  </a:schemeClr>
                </a:solidFill>
                <a:latin typeface="Times New Roman" pitchFamily="18" charset="0"/>
                <a:cs typeface="Times New Roman" pitchFamily="18" charset="0"/>
              </a:rPr>
              <a:t>Oulu 2016</a:t>
            </a:r>
          </a:p>
          <a:p>
            <a:pPr marL="0" indent="0" algn="just">
              <a:lnSpc>
                <a:spcPct val="110000"/>
              </a:lnSpc>
              <a:buNone/>
            </a:pPr>
            <a:endParaRPr lang="fi-FI" sz="1200" dirty="0">
              <a:solidFill>
                <a:schemeClr val="accent2">
                  <a:lumMod val="75000"/>
                </a:schemeClr>
              </a:solidFill>
              <a:latin typeface="Times New Roman" pitchFamily="18" charset="0"/>
              <a:cs typeface="Times New Roman" pitchFamily="18" charset="0"/>
            </a:endParaRPr>
          </a:p>
          <a:p>
            <a:pPr marL="0" indent="0" algn="just">
              <a:lnSpc>
                <a:spcPct val="110000"/>
              </a:lnSpc>
              <a:buNone/>
            </a:pPr>
            <a:endParaRPr lang="fi-FI" sz="1200" dirty="0" smtClean="0">
              <a:solidFill>
                <a:schemeClr val="accent2">
                  <a:lumMod val="75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9</a:t>
            </a:r>
          </a:p>
        </p:txBody>
      </p:sp>
      <p:pic>
        <p:nvPicPr>
          <p:cNvPr id="3" name="Kuva 2"/>
          <p:cNvPicPr>
            <a:picLocks noChangeAspect="1"/>
          </p:cNvPicPr>
          <p:nvPr/>
        </p:nvPicPr>
        <p:blipFill>
          <a:blip r:embed="rId3"/>
          <a:stretch>
            <a:fillRect/>
          </a:stretch>
        </p:blipFill>
        <p:spPr>
          <a:xfrm>
            <a:off x="128464" y="6267858"/>
            <a:ext cx="743776" cy="487722"/>
          </a:xfrm>
          <a:prstGeom prst="rect">
            <a:avLst/>
          </a:prstGeom>
        </p:spPr>
      </p:pic>
    </p:spTree>
    <p:extLst>
      <p:ext uri="{BB962C8B-B14F-4D97-AF65-F5344CB8AC3E}">
        <p14:creationId xmlns:p14="http://schemas.microsoft.com/office/powerpoint/2010/main" val="250917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792480" y="642595"/>
            <a:ext cx="8321040" cy="338134"/>
          </a:xfrm>
        </p:spPr>
        <p:txBody>
          <a:bodyPr>
            <a:normAutofit fontScale="90000"/>
          </a:bodyPr>
          <a:lstStyle/>
          <a:p>
            <a:r>
              <a:rPr lang="fi-FI" sz="1800" dirty="0" smtClean="0"/>
              <a:t/>
            </a:r>
            <a:br>
              <a:rPr lang="fi-FI" sz="1800" dirty="0" smtClean="0"/>
            </a:br>
            <a:r>
              <a:rPr lang="fi-FI" sz="1800" dirty="0"/>
              <a:t/>
            </a:r>
            <a:br>
              <a:rPr lang="fi-FI" sz="1800" dirty="0"/>
            </a:br>
            <a:r>
              <a:rPr lang="fi-FI" sz="1800" dirty="0" smtClean="0"/>
              <a:t/>
            </a:r>
            <a:br>
              <a:rPr lang="fi-FI" sz="1800" dirty="0" smtClean="0"/>
            </a:br>
            <a:r>
              <a:rPr lang="fi-FI" sz="1800" b="1" dirty="0" smtClean="0">
                <a:solidFill>
                  <a:schemeClr val="accent1"/>
                </a:solidFill>
                <a:latin typeface="Times New Roman" panose="02020603050405020304" pitchFamily="18" charset="0"/>
                <a:cs typeface="Times New Roman" panose="02020603050405020304" pitchFamily="18" charset="0"/>
              </a:rPr>
              <a:t>Sisällys </a:t>
            </a:r>
            <a:r>
              <a:rPr lang="fi-FI" sz="2400" b="1" dirty="0" smtClean="0">
                <a:solidFill>
                  <a:schemeClr val="accent1"/>
                </a:solidFill>
                <a:latin typeface="Times New Roman" panose="02020603050405020304" pitchFamily="18" charset="0"/>
                <a:cs typeface="Times New Roman" panose="02020603050405020304" pitchFamily="18" charset="0"/>
              </a:rPr>
              <a:t>                                                       </a:t>
            </a:r>
            <a:r>
              <a:rPr lang="fi-FI" sz="1800" b="1" dirty="0" smtClean="0">
                <a:solidFill>
                  <a:schemeClr val="accent1"/>
                </a:solidFill>
                <a:latin typeface="Times New Roman" panose="02020603050405020304" pitchFamily="18" charset="0"/>
                <a:cs typeface="Times New Roman" panose="02020603050405020304" pitchFamily="18" charset="0"/>
              </a:rPr>
              <a:t>Lukijalle</a:t>
            </a:r>
            <a:r>
              <a:rPr lang="fi-FI" dirty="0" smtClean="0">
                <a:solidFill>
                  <a:schemeClr val="tx1"/>
                </a:solidFill>
                <a:cs typeface="Times New Roman" panose="02020603050405020304" pitchFamily="18" charset="0"/>
              </a:rPr>
              <a:t/>
            </a:r>
            <a:br>
              <a:rPr lang="fi-FI" dirty="0" smtClean="0">
                <a:solidFill>
                  <a:schemeClr val="tx1"/>
                </a:solidFill>
                <a:cs typeface="Times New Roman" panose="02020603050405020304" pitchFamily="18" charset="0"/>
              </a:rPr>
            </a:br>
            <a:r>
              <a:rPr lang="fi-FI" dirty="0" smtClean="0">
                <a:solidFill>
                  <a:schemeClr val="tx2">
                    <a:lumMod val="50000"/>
                  </a:schemeClr>
                </a:solidFill>
                <a:latin typeface="Times New Roman" panose="02020603050405020304" pitchFamily="18" charset="0"/>
                <a:cs typeface="Times New Roman" panose="02020603050405020304" pitchFamily="18" charset="0"/>
              </a:rPr>
              <a:t>                                    </a:t>
            </a:r>
            <a:endParaRPr lang="fi-FI"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 name="Sisällön paikkamerkki 1"/>
          <p:cNvSpPr>
            <a:spLocks noGrp="1"/>
          </p:cNvSpPr>
          <p:nvPr>
            <p:ph idx="1"/>
          </p:nvPr>
        </p:nvSpPr>
        <p:spPr>
          <a:xfrm>
            <a:off x="475622" y="1259606"/>
            <a:ext cx="9054257" cy="5016548"/>
          </a:xfrm>
        </p:spPr>
        <p:txBody>
          <a:bodyPr numCol="2" spcCol="540000">
            <a:normAutofit/>
          </a:bodyPr>
          <a:lstStyle/>
          <a:p>
            <a:pPr marL="0" indent="0" algn="just">
              <a:lnSpc>
                <a:spcPct val="150000"/>
              </a:lnSpc>
              <a:buNone/>
            </a:pPr>
            <a:r>
              <a:rPr lang="fi-FI" sz="1200" dirty="0" smtClean="0">
                <a:solidFill>
                  <a:schemeClr val="bg2">
                    <a:lumMod val="25000"/>
                  </a:schemeClr>
                </a:solidFill>
                <a:latin typeface="Times New Roman" pitchFamily="18" charset="0"/>
                <a:cs typeface="Times New Roman" pitchFamily="18" charset="0"/>
              </a:rPr>
              <a:t>Lukijalle……………………………………....................................1</a:t>
            </a:r>
          </a:p>
          <a:p>
            <a:pPr marL="0" indent="0" algn="just">
              <a:lnSpc>
                <a:spcPct val="150000"/>
              </a:lnSpc>
              <a:buNone/>
            </a:pPr>
            <a:r>
              <a:rPr lang="fi-FI" sz="1200" dirty="0" err="1" smtClean="0">
                <a:solidFill>
                  <a:schemeClr val="bg2">
                    <a:lumMod val="25000"/>
                  </a:schemeClr>
                </a:solidFill>
                <a:latin typeface="Times New Roman" pitchFamily="18" charset="0"/>
                <a:cs typeface="Times New Roman" pitchFamily="18" charset="0"/>
              </a:rPr>
              <a:t>Narkolepsiaa</a:t>
            </a:r>
            <a:r>
              <a:rPr lang="fi-FI" sz="1200" dirty="0" smtClean="0">
                <a:solidFill>
                  <a:schemeClr val="bg2">
                    <a:lumMod val="25000"/>
                  </a:schemeClr>
                </a:solidFill>
                <a:latin typeface="Times New Roman" pitchFamily="18" charset="0"/>
                <a:cs typeface="Times New Roman" pitchFamily="18" charset="0"/>
              </a:rPr>
              <a:t> sairastava…………………..........................…...........2</a:t>
            </a:r>
          </a:p>
          <a:p>
            <a:pPr marL="0" indent="0" algn="just">
              <a:lnSpc>
                <a:spcPct val="150000"/>
              </a:lnSpc>
              <a:buNone/>
            </a:pPr>
            <a:r>
              <a:rPr lang="fi-FI" sz="1200" dirty="0" err="1" smtClean="0">
                <a:solidFill>
                  <a:schemeClr val="bg2">
                    <a:lumMod val="25000"/>
                  </a:schemeClr>
                </a:solidFill>
                <a:latin typeface="Times New Roman" pitchFamily="18" charset="0"/>
                <a:cs typeface="Times New Roman" pitchFamily="18" charset="0"/>
              </a:rPr>
              <a:t>Narkolepsian</a:t>
            </a:r>
            <a:r>
              <a:rPr lang="fi-FI" sz="1200" dirty="0" smtClean="0">
                <a:solidFill>
                  <a:schemeClr val="bg2">
                    <a:lumMod val="25000"/>
                  </a:schemeClr>
                </a:solidFill>
                <a:latin typeface="Times New Roman" pitchFamily="18" charset="0"/>
                <a:cs typeface="Times New Roman" pitchFamily="18" charset="0"/>
              </a:rPr>
              <a:t> erityispiirteiden huomioiminen koulussa……….…...5</a:t>
            </a:r>
          </a:p>
          <a:p>
            <a:pPr marL="0" indent="0" algn="just">
              <a:lnSpc>
                <a:spcPct val="150000"/>
              </a:lnSpc>
              <a:buNone/>
            </a:pPr>
            <a:r>
              <a:rPr lang="fi-FI" sz="1200" dirty="0" err="1" smtClean="0">
                <a:solidFill>
                  <a:schemeClr val="bg2">
                    <a:lumMod val="25000"/>
                  </a:schemeClr>
                </a:solidFill>
                <a:latin typeface="Times New Roman" pitchFamily="18" charset="0"/>
                <a:cs typeface="Times New Roman" pitchFamily="18" charset="0"/>
              </a:rPr>
              <a:t>Narkolepsiaa</a:t>
            </a:r>
            <a:r>
              <a:rPr lang="fi-FI" sz="1200" dirty="0" smtClean="0">
                <a:solidFill>
                  <a:schemeClr val="bg2">
                    <a:lumMod val="25000"/>
                  </a:schemeClr>
                </a:solidFill>
                <a:latin typeface="Times New Roman" pitchFamily="18" charset="0"/>
                <a:cs typeface="Times New Roman" pitchFamily="18" charset="0"/>
              </a:rPr>
              <a:t> sairastavan lapsen tukeminen………………………..7</a:t>
            </a:r>
          </a:p>
          <a:p>
            <a:pPr marL="0" indent="0" algn="just">
              <a:lnSpc>
                <a:spcPct val="150000"/>
              </a:lnSpc>
              <a:buNone/>
            </a:pPr>
            <a:r>
              <a:rPr lang="fi-FI" sz="1200" dirty="0" smtClean="0">
                <a:solidFill>
                  <a:schemeClr val="bg2">
                    <a:lumMod val="25000"/>
                  </a:schemeClr>
                </a:solidFill>
                <a:latin typeface="Times New Roman" pitchFamily="18" charset="0"/>
                <a:cs typeface="Times New Roman" pitchFamily="18" charset="0"/>
              </a:rPr>
              <a:t>Lähteet ja linkit……………………………………….………........8</a:t>
            </a:r>
          </a:p>
          <a:p>
            <a:pPr marL="0" indent="0" algn="just">
              <a:lnSpc>
                <a:spcPct val="150000"/>
              </a:lnSpc>
              <a:buNone/>
            </a:pPr>
            <a:endParaRPr lang="fi-FI" sz="1200" dirty="0" smtClean="0">
              <a:solidFill>
                <a:schemeClr val="bg2">
                  <a:lumMod val="25000"/>
                </a:schemeClr>
              </a:solidFill>
              <a:latin typeface="Times New Roman" pitchFamily="18" charset="0"/>
              <a:cs typeface="Times New Roman" pitchFamily="18" charset="0"/>
            </a:endParaRPr>
          </a:p>
          <a:p>
            <a:pPr marL="0" indent="0" algn="just">
              <a:lnSpc>
                <a:spcPct val="150000"/>
              </a:lnSpc>
              <a:buNone/>
            </a:pPr>
            <a:endParaRPr lang="fi-FI" sz="1200" dirty="0">
              <a:solidFill>
                <a:schemeClr val="bg2">
                  <a:lumMod val="25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1</a:t>
            </a:r>
          </a:p>
        </p:txBody>
      </p:sp>
      <p:sp>
        <p:nvSpPr>
          <p:cNvPr id="7" name="Suorakulmio 6"/>
          <p:cNvSpPr/>
          <p:nvPr/>
        </p:nvSpPr>
        <p:spPr>
          <a:xfrm>
            <a:off x="5097016" y="1412776"/>
            <a:ext cx="4320480" cy="3416320"/>
          </a:xfrm>
          <a:prstGeom prst="rect">
            <a:avLst/>
          </a:prstGeom>
        </p:spPr>
        <p:txBody>
          <a:bodyPr wrap="square">
            <a:spAutoFit/>
          </a:bodyPr>
          <a:lstStyle/>
          <a:p>
            <a:pPr algn="just"/>
            <a:r>
              <a:rPr lang="fi-FI" sz="1200" dirty="0" smtClean="0">
                <a:solidFill>
                  <a:schemeClr val="bg2">
                    <a:lumMod val="25000"/>
                  </a:schemeClr>
                </a:solidFill>
                <a:latin typeface="Times New Roman" panose="02020603050405020304" pitchFamily="18" charset="0"/>
                <a:cs typeface="Times New Roman" panose="02020603050405020304" pitchFamily="18" charset="0"/>
              </a:rPr>
              <a:t>Suomessa </a:t>
            </a:r>
            <a:r>
              <a:rPr lang="fi-FI" sz="1200" dirty="0" err="1">
                <a:solidFill>
                  <a:schemeClr val="bg2">
                    <a:lumMod val="25000"/>
                  </a:schemeClr>
                </a:solidFill>
                <a:latin typeface="Times New Roman" panose="02020603050405020304" pitchFamily="18" charset="0"/>
                <a:cs typeface="Times New Roman" panose="02020603050405020304" pitchFamily="18" charset="0"/>
              </a:rPr>
              <a:t>narkolepsia</a:t>
            </a:r>
            <a:r>
              <a:rPr lang="fi-FI" sz="1200" dirty="0">
                <a:solidFill>
                  <a:schemeClr val="bg2">
                    <a:lumMod val="25000"/>
                  </a:schemeClr>
                </a:solidFill>
                <a:latin typeface="Times New Roman" panose="02020603050405020304" pitchFamily="18" charset="0"/>
                <a:cs typeface="Times New Roman" panose="02020603050405020304" pitchFamily="18" charset="0"/>
              </a:rPr>
              <a:t> lisääntyi vuonna 2010 sikainfluenssarokotusten </a:t>
            </a:r>
            <a:r>
              <a:rPr lang="fi-FI" sz="1200" dirty="0" smtClean="0">
                <a:solidFill>
                  <a:schemeClr val="bg2">
                    <a:lumMod val="25000"/>
                  </a:schemeClr>
                </a:solidFill>
                <a:latin typeface="Times New Roman" panose="02020603050405020304" pitchFamily="18" charset="0"/>
                <a:cs typeface="Times New Roman" panose="02020603050405020304" pitchFamily="18" charset="0"/>
              </a:rPr>
              <a:t>seurauksena. </a:t>
            </a:r>
            <a:r>
              <a:rPr lang="fi-FI" sz="1200" dirty="0" err="1" smtClean="0">
                <a:solidFill>
                  <a:schemeClr val="bg2">
                    <a:lumMod val="25000"/>
                  </a:schemeClr>
                </a:solidFill>
                <a:latin typeface="Times New Roman" panose="02020603050405020304" pitchFamily="18" charset="0"/>
                <a:cs typeface="Times New Roman" panose="02020603050405020304" pitchFamily="18" charset="0"/>
              </a:rPr>
              <a:t>Pandemrix</a:t>
            </a:r>
            <a:r>
              <a:rPr lang="fi-FI" sz="1200" dirty="0" smtClean="0">
                <a:solidFill>
                  <a:schemeClr val="bg2">
                    <a:lumMod val="25000"/>
                  </a:schemeClr>
                </a:solidFill>
                <a:latin typeface="Times New Roman" panose="02020603050405020304" pitchFamily="18" charset="0"/>
                <a:cs typeface="Times New Roman" panose="02020603050405020304" pitchFamily="18" charset="0"/>
              </a:rPr>
              <a:t>-rokote lisäsi </a:t>
            </a:r>
            <a:r>
              <a:rPr lang="fi-FI" sz="1200" dirty="0" err="1" smtClean="0">
                <a:solidFill>
                  <a:schemeClr val="bg2">
                    <a:lumMod val="25000"/>
                  </a:schemeClr>
                </a:solidFill>
                <a:latin typeface="Times New Roman" panose="02020603050405020304" pitchFamily="18" charset="0"/>
                <a:cs typeface="Times New Roman" panose="02020603050405020304" pitchFamily="18" charset="0"/>
              </a:rPr>
              <a:t>narkolepsiaa</a:t>
            </a:r>
            <a:r>
              <a:rPr lang="fi-FI" sz="1200" dirty="0" smtClean="0">
                <a:solidFill>
                  <a:schemeClr val="bg2">
                    <a:lumMod val="25000"/>
                  </a:schemeClr>
                </a:solidFill>
                <a:latin typeface="Times New Roman" panose="02020603050405020304" pitchFamily="18" charset="0"/>
                <a:cs typeface="Times New Roman" panose="02020603050405020304" pitchFamily="18" charset="0"/>
              </a:rPr>
              <a:t> geneettisesti alttiille henkilöille. </a:t>
            </a:r>
            <a:r>
              <a:rPr lang="fi-FI" sz="1200" dirty="0" err="1" smtClean="0">
                <a:solidFill>
                  <a:schemeClr val="bg2">
                    <a:lumMod val="25000"/>
                  </a:schemeClr>
                </a:solidFill>
                <a:latin typeface="Times New Roman" panose="02020603050405020304" pitchFamily="18" charset="0"/>
                <a:cs typeface="Times New Roman" panose="02020603050405020304" pitchFamily="18" charset="0"/>
              </a:rPr>
              <a:t>Narkolepsialle</a:t>
            </a:r>
            <a:r>
              <a:rPr lang="fi-FI" sz="1200" dirty="0" smtClean="0">
                <a:solidFill>
                  <a:schemeClr val="bg2">
                    <a:lumMod val="25000"/>
                  </a:schemeClr>
                </a:solidFill>
                <a:latin typeface="Times New Roman" panose="02020603050405020304" pitchFamily="18" charset="0"/>
                <a:cs typeface="Times New Roman" panose="02020603050405020304" pitchFamily="18" charset="0"/>
              </a:rPr>
              <a:t> tavanomaisen </a:t>
            </a:r>
            <a:r>
              <a:rPr lang="fi-FI" sz="1200" dirty="0">
                <a:solidFill>
                  <a:schemeClr val="bg2">
                    <a:lumMod val="25000"/>
                  </a:schemeClr>
                </a:solidFill>
              </a:rPr>
              <a:t>hitaan </a:t>
            </a:r>
            <a:r>
              <a:rPr lang="fi-FI" sz="1200" dirty="0" smtClean="0">
                <a:solidFill>
                  <a:schemeClr val="bg2">
                    <a:lumMod val="25000"/>
                  </a:schemeClr>
                </a:solidFill>
              </a:rPr>
              <a:t> </a:t>
            </a:r>
            <a:r>
              <a:rPr lang="fi-FI" sz="1200" dirty="0">
                <a:solidFill>
                  <a:schemeClr val="bg2">
                    <a:lumMod val="25000"/>
                  </a:schemeClr>
                </a:solidFill>
              </a:rPr>
              <a:t>etenemisen sijaan, </a:t>
            </a:r>
            <a:r>
              <a:rPr lang="fi-FI" sz="1200" dirty="0" err="1" smtClean="0">
                <a:solidFill>
                  <a:schemeClr val="bg2">
                    <a:lumMod val="25000"/>
                  </a:schemeClr>
                </a:solidFill>
                <a:latin typeface="Times New Roman" pitchFamily="18" charset="0"/>
                <a:cs typeface="Times New Roman" pitchFamily="18" charset="0"/>
              </a:rPr>
              <a:t>Pandemrix</a:t>
            </a:r>
            <a:r>
              <a:rPr lang="fi-FI" sz="1200" dirty="0" smtClean="0">
                <a:solidFill>
                  <a:schemeClr val="bg2">
                    <a:lumMod val="25000"/>
                  </a:schemeClr>
                </a:solidFill>
                <a:latin typeface="Times New Roman" pitchFamily="18" charset="0"/>
                <a:cs typeface="Times New Roman" pitchFamily="18" charset="0"/>
              </a:rPr>
              <a:t>-rokotteesta </a:t>
            </a:r>
            <a:r>
              <a:rPr lang="fi-FI" sz="1200" dirty="0">
                <a:solidFill>
                  <a:schemeClr val="bg2">
                    <a:lumMod val="25000"/>
                  </a:schemeClr>
                </a:solidFill>
                <a:latin typeface="Times New Roman" pitchFamily="18" charset="0"/>
                <a:cs typeface="Times New Roman" pitchFamily="18" charset="0"/>
              </a:rPr>
              <a:t>sairastuneilla lapsilla sairaus alkoi voimakkailla oireilla. Sairauden oireisto myös kehittyi nopeasti, viikoissa tai jopa päivissä. Sairastuneilla lapsilla oli </a:t>
            </a:r>
            <a:r>
              <a:rPr lang="fi-FI" sz="1200" dirty="0" err="1">
                <a:solidFill>
                  <a:schemeClr val="bg2">
                    <a:lumMod val="25000"/>
                  </a:schemeClr>
                </a:solidFill>
                <a:latin typeface="Times New Roman" pitchFamily="18" charset="0"/>
                <a:cs typeface="Times New Roman" pitchFamily="18" charset="0"/>
              </a:rPr>
              <a:t>narkolepsialle</a:t>
            </a:r>
            <a:r>
              <a:rPr lang="fi-FI" sz="1200" dirty="0">
                <a:solidFill>
                  <a:schemeClr val="bg2">
                    <a:lumMod val="25000"/>
                  </a:schemeClr>
                </a:solidFill>
                <a:latin typeface="Times New Roman" pitchFamily="18" charset="0"/>
                <a:cs typeface="Times New Roman" pitchFamily="18" charset="0"/>
              </a:rPr>
              <a:t> tavanomaisten oireiden lisäksi liitännäisoireina usein </a:t>
            </a:r>
            <a:r>
              <a:rPr lang="fi-FI" sz="1200" dirty="0" smtClean="0">
                <a:solidFill>
                  <a:schemeClr val="bg2">
                    <a:lumMod val="25000"/>
                  </a:schemeClr>
                </a:solidFill>
                <a:latin typeface="Times New Roman" pitchFamily="18" charset="0"/>
                <a:cs typeface="Times New Roman" pitchFamily="18" charset="0"/>
              </a:rPr>
              <a:t>psykiatrisia häiriöitä ja käyttäytymisen häiriöitä.</a:t>
            </a:r>
          </a:p>
          <a:p>
            <a:pPr algn="just"/>
            <a:endParaRPr lang="fi-FI" sz="1200" dirty="0" smtClean="0">
              <a:solidFill>
                <a:schemeClr val="bg2">
                  <a:lumMod val="25000"/>
                </a:schemeClr>
              </a:solidFill>
              <a:latin typeface="Times New Roman" pitchFamily="18" charset="0"/>
              <a:cs typeface="Times New Roman" pitchFamily="18" charset="0"/>
            </a:endParaRPr>
          </a:p>
          <a:p>
            <a:pPr algn="just"/>
            <a:endParaRPr lang="fi-FI" sz="1200" dirty="0" smtClean="0">
              <a:solidFill>
                <a:schemeClr val="bg2">
                  <a:lumMod val="25000"/>
                </a:schemeClr>
              </a:solidFill>
              <a:latin typeface="Times New Roman" pitchFamily="18" charset="0"/>
              <a:cs typeface="Times New Roman" pitchFamily="18" charset="0"/>
            </a:endParaRPr>
          </a:p>
          <a:p>
            <a:pPr algn="just"/>
            <a:r>
              <a:rPr lang="fi-FI" sz="1200" dirty="0" smtClean="0">
                <a:solidFill>
                  <a:schemeClr val="bg2">
                    <a:lumMod val="25000"/>
                  </a:schemeClr>
                </a:solidFill>
                <a:latin typeface="Times New Roman" pitchFamily="18" charset="0"/>
                <a:cs typeface="Times New Roman" pitchFamily="18" charset="0"/>
              </a:rPr>
              <a:t>Tämä </a:t>
            </a:r>
            <a:r>
              <a:rPr lang="fi-FI" sz="1200" dirty="0">
                <a:solidFill>
                  <a:schemeClr val="bg2">
                    <a:lumMod val="25000"/>
                  </a:schemeClr>
                </a:solidFill>
                <a:latin typeface="Times New Roman" panose="02020603050405020304" pitchFamily="18" charset="0"/>
                <a:cs typeface="Times New Roman" pitchFamily="18" charset="0"/>
              </a:rPr>
              <a:t>opas on tarkoitettu työvälineeksi opettajille, jotka työskentelevät </a:t>
            </a:r>
            <a:r>
              <a:rPr lang="fi-FI" sz="1200" dirty="0" err="1">
                <a:solidFill>
                  <a:schemeClr val="bg2">
                    <a:lumMod val="25000"/>
                  </a:schemeClr>
                </a:solidFill>
                <a:latin typeface="Times New Roman" panose="02020603050405020304" pitchFamily="18" charset="0"/>
                <a:cs typeface="Times New Roman" pitchFamily="18" charset="0"/>
              </a:rPr>
              <a:t>narkolepsiaa</a:t>
            </a:r>
            <a:r>
              <a:rPr lang="fi-FI" sz="1200" dirty="0">
                <a:solidFill>
                  <a:schemeClr val="bg2">
                    <a:lumMod val="25000"/>
                  </a:schemeClr>
                </a:solidFill>
                <a:latin typeface="Times New Roman" panose="02020603050405020304" pitchFamily="18" charset="0"/>
                <a:cs typeface="Times New Roman" pitchFamily="18" charset="0"/>
              </a:rPr>
              <a:t> sairastavan lapsen  kanssa. </a:t>
            </a:r>
          </a:p>
          <a:p>
            <a:pPr algn="just"/>
            <a:endParaRPr lang="fi-FI" sz="1200" dirty="0">
              <a:solidFill>
                <a:schemeClr val="bg2">
                  <a:lumMod val="25000"/>
                </a:schemeClr>
              </a:solidFill>
              <a:latin typeface="Times New Roman" panose="02020603050405020304" pitchFamily="18" charset="0"/>
              <a:cs typeface="Times New Roman" pitchFamily="18" charset="0"/>
            </a:endParaRPr>
          </a:p>
          <a:p>
            <a:pPr algn="just"/>
            <a:endParaRPr lang="fi-FI" sz="1200" dirty="0">
              <a:solidFill>
                <a:schemeClr val="bg2">
                  <a:lumMod val="25000"/>
                </a:schemeClr>
              </a:solidFill>
              <a:latin typeface="Times New Roman" panose="02020603050405020304" pitchFamily="18" charset="0"/>
              <a:cs typeface="Times New Roman" pitchFamily="18" charset="0"/>
            </a:endParaRPr>
          </a:p>
          <a:p>
            <a:pPr algn="just"/>
            <a:r>
              <a:rPr lang="fi-FI" sz="1200" dirty="0">
                <a:solidFill>
                  <a:schemeClr val="bg2">
                    <a:lumMod val="25000"/>
                  </a:schemeClr>
                </a:solidFill>
                <a:latin typeface="Times New Roman" panose="02020603050405020304" pitchFamily="18" charset="0"/>
                <a:cs typeface="Times New Roman" pitchFamily="18" charset="0"/>
              </a:rPr>
              <a:t>Opas antaa tietoa </a:t>
            </a:r>
            <a:r>
              <a:rPr lang="fi-FI" sz="1200" dirty="0" err="1" smtClean="0">
                <a:solidFill>
                  <a:schemeClr val="bg2">
                    <a:lumMod val="25000"/>
                  </a:schemeClr>
                </a:solidFill>
                <a:latin typeface="Times New Roman" panose="02020603050405020304" pitchFamily="18" charset="0"/>
                <a:cs typeface="Times New Roman" pitchFamily="18" charset="0"/>
              </a:rPr>
              <a:t>narkolepsiasta</a:t>
            </a:r>
            <a:r>
              <a:rPr lang="fi-FI" sz="1200" dirty="0" smtClean="0">
                <a:solidFill>
                  <a:schemeClr val="bg2">
                    <a:lumMod val="25000"/>
                  </a:schemeClr>
                </a:solidFill>
                <a:latin typeface="Times New Roman" panose="02020603050405020304" pitchFamily="18" charset="0"/>
                <a:cs typeface="Times New Roman" pitchFamily="18" charset="0"/>
              </a:rPr>
              <a:t>. </a:t>
            </a:r>
            <a:r>
              <a:rPr lang="fi-FI" sz="1200" dirty="0">
                <a:solidFill>
                  <a:schemeClr val="bg2">
                    <a:lumMod val="25000"/>
                  </a:schemeClr>
                </a:solidFill>
                <a:latin typeface="Times New Roman" panose="02020603050405020304" pitchFamily="18" charset="0"/>
                <a:cs typeface="Times New Roman" pitchFamily="18" charset="0"/>
              </a:rPr>
              <a:t>Oppaassa esitellään hyödyllisiä keinoja huomioida </a:t>
            </a:r>
            <a:r>
              <a:rPr lang="fi-FI" sz="1200" dirty="0" err="1">
                <a:solidFill>
                  <a:schemeClr val="bg2">
                    <a:lumMod val="25000"/>
                  </a:schemeClr>
                </a:solidFill>
                <a:latin typeface="Times New Roman" panose="02020603050405020304" pitchFamily="18" charset="0"/>
                <a:cs typeface="Times New Roman" pitchFamily="18" charset="0"/>
              </a:rPr>
              <a:t>narkolepsian</a:t>
            </a:r>
            <a:r>
              <a:rPr lang="fi-FI" sz="1200" dirty="0">
                <a:solidFill>
                  <a:schemeClr val="bg2">
                    <a:lumMod val="25000"/>
                  </a:schemeClr>
                </a:solidFill>
                <a:latin typeface="Times New Roman" pitchFamily="18" charset="0"/>
                <a:cs typeface="Times New Roman" pitchFamily="18" charset="0"/>
              </a:rPr>
              <a:t> asettamat erityishaasteet oppilaan koulunkäynnissä. </a:t>
            </a:r>
          </a:p>
        </p:txBody>
      </p:sp>
      <p:pic>
        <p:nvPicPr>
          <p:cNvPr id="5" name="Kuva 4"/>
          <p:cNvPicPr>
            <a:picLocks noChangeAspect="1"/>
          </p:cNvPicPr>
          <p:nvPr/>
        </p:nvPicPr>
        <p:blipFill>
          <a:blip r:embed="rId3"/>
          <a:stretch>
            <a:fillRect/>
          </a:stretch>
        </p:blipFill>
        <p:spPr>
          <a:xfrm>
            <a:off x="560512" y="3941785"/>
            <a:ext cx="4140000" cy="2334369"/>
          </a:xfrm>
          <a:prstGeom prst="rect">
            <a:avLst/>
          </a:prstGeom>
          <a:ln>
            <a:noFill/>
          </a:ln>
          <a:effectLst>
            <a:outerShdw blurRad="190500" algn="tl" rotWithShape="0">
              <a:srgbClr val="000000">
                <a:alpha val="70000"/>
              </a:srgbClr>
            </a:outerShdw>
          </a:effectLst>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73" y="6261998"/>
            <a:ext cx="746128" cy="491395"/>
          </a:xfrm>
          <a:prstGeom prst="rect">
            <a:avLst/>
          </a:prstGeom>
        </p:spPr>
      </p:pic>
    </p:spTree>
    <p:extLst>
      <p:ext uri="{BB962C8B-B14F-4D97-AF65-F5344CB8AC3E}">
        <p14:creationId xmlns:p14="http://schemas.microsoft.com/office/powerpoint/2010/main" val="29894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792480" y="642594"/>
            <a:ext cx="8321040" cy="482150"/>
          </a:xfrm>
        </p:spPr>
        <p:txBody>
          <a:bodyPr/>
          <a:lstStyle/>
          <a:p>
            <a:r>
              <a:rPr lang="fi-FI" sz="1600" b="1" dirty="0" err="1" smtClean="0">
                <a:solidFill>
                  <a:schemeClr val="accent1"/>
                </a:solidFill>
                <a:latin typeface="Times New Roman" panose="02020603050405020304" pitchFamily="18" charset="0"/>
                <a:cs typeface="Times New Roman" panose="02020603050405020304" pitchFamily="18" charset="0"/>
              </a:rPr>
              <a:t>Narkolepsia</a:t>
            </a:r>
            <a:r>
              <a:rPr lang="fi-FI" sz="1600" b="1" dirty="0" smtClean="0">
                <a:solidFill>
                  <a:schemeClr val="accent1"/>
                </a:solidFill>
                <a:latin typeface="Times New Roman" panose="02020603050405020304" pitchFamily="18" charset="0"/>
                <a:cs typeface="Times New Roman" panose="02020603050405020304" pitchFamily="18" charset="0"/>
              </a:rPr>
              <a:t> sairautena</a:t>
            </a:r>
            <a:endParaRPr lang="fi-FI" sz="1600" b="1" dirty="0">
              <a:solidFill>
                <a:schemeClr val="accent1"/>
              </a:solidFill>
              <a:latin typeface="Times New Roman" panose="02020603050405020304" pitchFamily="18" charset="0"/>
              <a:cs typeface="Times New Roman" panose="02020603050405020304" pitchFamily="18" charset="0"/>
            </a:endParaRPr>
          </a:p>
        </p:txBody>
      </p:sp>
      <p:sp>
        <p:nvSpPr>
          <p:cNvPr id="2" name="Sisällön paikkamerkki 1"/>
          <p:cNvSpPr>
            <a:spLocks noGrp="1"/>
          </p:cNvSpPr>
          <p:nvPr>
            <p:ph idx="1"/>
          </p:nvPr>
        </p:nvSpPr>
        <p:spPr>
          <a:xfrm>
            <a:off x="488504" y="1268761"/>
            <a:ext cx="9000000" cy="5040000"/>
          </a:xfrm>
        </p:spPr>
        <p:txBody>
          <a:bodyPr numCol="2" spcCol="540000">
            <a:normAutofit fontScale="25000" lnSpcReduction="20000"/>
          </a:bodyPr>
          <a:lstStyle/>
          <a:p>
            <a:pPr marL="0" lvl="0" indent="0" algn="just">
              <a:lnSpc>
                <a:spcPct val="120000"/>
              </a:lnSpc>
              <a:buClr>
                <a:prstClr val="black">
                  <a:lumMod val="85000"/>
                  <a:lumOff val="15000"/>
                </a:prstClr>
              </a:buClr>
              <a:buNone/>
            </a:pPr>
            <a:r>
              <a:rPr lang="fi-FI" sz="4800" dirty="0" err="1" smtClean="0">
                <a:solidFill>
                  <a:schemeClr val="tx2">
                    <a:lumMod val="75000"/>
                  </a:schemeClr>
                </a:solidFill>
                <a:latin typeface="Times New Roman" pitchFamily="18" charset="0"/>
                <a:cs typeface="Times New Roman" pitchFamily="18" charset="0"/>
              </a:rPr>
              <a:t>Narkolepsia</a:t>
            </a:r>
            <a:r>
              <a:rPr lang="fi-FI" sz="4800" dirty="0" smtClean="0">
                <a:solidFill>
                  <a:schemeClr val="tx2">
                    <a:lumMod val="75000"/>
                  </a:schemeClr>
                </a:solidFill>
                <a:latin typeface="Times New Roman" pitchFamily="18" charset="0"/>
                <a:cs typeface="Times New Roman" pitchFamily="18" charset="0"/>
              </a:rPr>
              <a:t> on neurologinen sairaus</a:t>
            </a:r>
            <a:r>
              <a:rPr lang="fi-FI" sz="4800" dirty="0">
                <a:solidFill>
                  <a:schemeClr val="tx2">
                    <a:lumMod val="75000"/>
                  </a:schemeClr>
                </a:solidFill>
                <a:latin typeface="Times New Roman" pitchFamily="18" charset="0"/>
                <a:cs typeface="Times New Roman" pitchFamily="18" charset="0"/>
              </a:rPr>
              <a:t>. Oireita ovat tahattomat nukahtelut, poikkeava päiväaikainen väsymys ja yöunen häiriintyminen. Osalla </a:t>
            </a:r>
            <a:r>
              <a:rPr lang="fi-FI" sz="4800" dirty="0" err="1">
                <a:solidFill>
                  <a:schemeClr val="tx2">
                    <a:lumMod val="75000"/>
                  </a:schemeClr>
                </a:solidFill>
                <a:latin typeface="Times New Roman" pitchFamily="18" charset="0"/>
                <a:cs typeface="Times New Roman" pitchFamily="18" charset="0"/>
              </a:rPr>
              <a:t>narkoleptikoista</a:t>
            </a:r>
            <a:r>
              <a:rPr lang="fi-FI" sz="4800" dirty="0">
                <a:solidFill>
                  <a:schemeClr val="tx2">
                    <a:lumMod val="75000"/>
                  </a:schemeClr>
                </a:solidFill>
                <a:latin typeface="Times New Roman" pitchFamily="18" charset="0"/>
                <a:cs typeface="Times New Roman" pitchFamily="18" charset="0"/>
              </a:rPr>
              <a:t> esiintyy </a:t>
            </a:r>
            <a:r>
              <a:rPr lang="fi-FI" sz="4800" dirty="0" err="1">
                <a:solidFill>
                  <a:schemeClr val="tx2">
                    <a:lumMod val="75000"/>
                  </a:schemeClr>
                </a:solidFill>
                <a:latin typeface="Times New Roman" pitchFamily="18" charset="0"/>
                <a:cs typeface="Times New Roman" pitchFamily="18" charset="0"/>
              </a:rPr>
              <a:t>katapleksiaa</a:t>
            </a:r>
            <a:r>
              <a:rPr lang="fi-FI" sz="4800" dirty="0">
                <a:solidFill>
                  <a:schemeClr val="tx2">
                    <a:lumMod val="75000"/>
                  </a:schemeClr>
                </a:solidFill>
                <a:latin typeface="Times New Roman" pitchFamily="18" charset="0"/>
                <a:cs typeface="Times New Roman" pitchFamily="18" charset="0"/>
              </a:rPr>
              <a:t>, eli hetkellistä lihasjänteyden menettämistä. Se kestää sekunneista minuutteihin ja  liittyy väsymykseen tai  voimakkaisiin tunnetiloihin, kuten nauruun tai </a:t>
            </a:r>
            <a:r>
              <a:rPr lang="fi-FI" sz="4800" dirty="0" smtClean="0">
                <a:solidFill>
                  <a:schemeClr val="tx2">
                    <a:lumMod val="75000"/>
                  </a:schemeClr>
                </a:solidFill>
                <a:latin typeface="Times New Roman" pitchFamily="18" charset="0"/>
                <a:cs typeface="Times New Roman" pitchFamily="18" charset="0"/>
              </a:rPr>
              <a:t>pelästymiseen.</a:t>
            </a: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r>
              <a:rPr lang="fi-FI" sz="4800" dirty="0" smtClean="0">
                <a:solidFill>
                  <a:schemeClr val="tx2">
                    <a:lumMod val="75000"/>
                  </a:schemeClr>
                </a:solidFill>
                <a:latin typeface="Times New Roman" pitchFamily="18" charset="0"/>
                <a:cs typeface="Times New Roman" pitchFamily="18" charset="0"/>
              </a:rPr>
              <a:t> </a:t>
            </a:r>
            <a:r>
              <a:rPr lang="fi-FI" sz="4800" dirty="0" err="1" smtClean="0">
                <a:solidFill>
                  <a:schemeClr val="tx2">
                    <a:lumMod val="75000"/>
                  </a:schemeClr>
                </a:solidFill>
                <a:latin typeface="Times New Roman" pitchFamily="18" charset="0"/>
                <a:cs typeface="Times New Roman" pitchFamily="18" charset="0"/>
              </a:rPr>
              <a:t>Hypokretiini</a:t>
            </a:r>
            <a:r>
              <a:rPr lang="fi-FI" sz="4800" dirty="0" smtClean="0">
                <a:solidFill>
                  <a:schemeClr val="tx2">
                    <a:lumMod val="75000"/>
                  </a:schemeClr>
                </a:solidFill>
                <a:latin typeface="Times New Roman" pitchFamily="18" charset="0"/>
                <a:cs typeface="Times New Roman" pitchFamily="18" charset="0"/>
              </a:rPr>
              <a:t> eli </a:t>
            </a:r>
            <a:r>
              <a:rPr lang="fi-FI" sz="4800" dirty="0" err="1" smtClean="0">
                <a:solidFill>
                  <a:schemeClr val="tx2">
                    <a:lumMod val="75000"/>
                  </a:schemeClr>
                </a:solidFill>
                <a:latin typeface="Times New Roman" pitchFamily="18" charset="0"/>
                <a:cs typeface="Times New Roman" pitchFamily="18" charset="0"/>
              </a:rPr>
              <a:t>oreksiini</a:t>
            </a:r>
            <a:r>
              <a:rPr lang="fi-FI" sz="4800" dirty="0" smtClean="0">
                <a:solidFill>
                  <a:schemeClr val="tx2">
                    <a:lumMod val="75000"/>
                  </a:schemeClr>
                </a:solidFill>
                <a:latin typeface="Times New Roman" pitchFamily="18" charset="0"/>
                <a:cs typeface="Times New Roman" pitchFamily="18" charset="0"/>
              </a:rPr>
              <a:t> on aivoissa </a:t>
            </a:r>
            <a:r>
              <a:rPr lang="fi-FI" sz="4800" dirty="0" err="1" smtClean="0">
                <a:solidFill>
                  <a:schemeClr val="tx2">
                    <a:lumMod val="75000"/>
                  </a:schemeClr>
                </a:solidFill>
                <a:latin typeface="Times New Roman" pitchFamily="18" charset="0"/>
                <a:cs typeface="Times New Roman" pitchFamily="18" charset="0"/>
              </a:rPr>
              <a:t>REM-unta</a:t>
            </a:r>
            <a:r>
              <a:rPr lang="fi-FI" sz="4800" dirty="0" smtClean="0">
                <a:solidFill>
                  <a:schemeClr val="tx2">
                    <a:lumMod val="75000"/>
                  </a:schemeClr>
                </a:solidFill>
                <a:latin typeface="Times New Roman" pitchFamily="18" charset="0"/>
                <a:cs typeface="Times New Roman" pitchFamily="18" charset="0"/>
              </a:rPr>
              <a:t> ja valveillaoloa säätelevä aine. </a:t>
            </a:r>
            <a:r>
              <a:rPr lang="fi-FI" sz="4800" dirty="0">
                <a:solidFill>
                  <a:schemeClr val="tx2">
                    <a:lumMod val="75000"/>
                  </a:schemeClr>
                </a:solidFill>
                <a:latin typeface="Times New Roman" pitchFamily="18" charset="0"/>
                <a:cs typeface="Times New Roman" pitchFamily="18" charset="0"/>
              </a:rPr>
              <a:t>Pitoisuuden on havaittu olevan normaalia alhaisempi </a:t>
            </a:r>
            <a:r>
              <a:rPr lang="fi-FI" sz="4800" dirty="0" err="1">
                <a:solidFill>
                  <a:schemeClr val="tx2">
                    <a:lumMod val="75000"/>
                  </a:schemeClr>
                </a:solidFill>
                <a:latin typeface="Times New Roman" pitchFamily="18" charset="0"/>
                <a:cs typeface="Times New Roman" pitchFamily="18" charset="0"/>
              </a:rPr>
              <a:t>narkolepsiaa</a:t>
            </a:r>
            <a:r>
              <a:rPr lang="fi-FI" sz="4800" dirty="0">
                <a:solidFill>
                  <a:schemeClr val="tx2">
                    <a:lumMod val="75000"/>
                  </a:schemeClr>
                </a:solidFill>
                <a:latin typeface="Times New Roman" pitchFamily="18" charset="0"/>
                <a:cs typeface="Times New Roman" pitchFamily="18" charset="0"/>
              </a:rPr>
              <a:t> ja etenkin </a:t>
            </a:r>
            <a:r>
              <a:rPr lang="fi-FI" sz="4800" dirty="0" err="1">
                <a:solidFill>
                  <a:schemeClr val="tx2">
                    <a:lumMod val="75000"/>
                  </a:schemeClr>
                </a:solidFill>
                <a:latin typeface="Times New Roman" pitchFamily="18" charset="0"/>
                <a:cs typeface="Times New Roman" pitchFamily="18" charset="0"/>
              </a:rPr>
              <a:t>katapleksiaa</a:t>
            </a:r>
            <a:r>
              <a:rPr lang="fi-FI" sz="4800" dirty="0">
                <a:solidFill>
                  <a:schemeClr val="tx2">
                    <a:lumMod val="75000"/>
                  </a:schemeClr>
                </a:solidFill>
                <a:latin typeface="Times New Roman" pitchFamily="18" charset="0"/>
                <a:cs typeface="Times New Roman" pitchFamily="18" charset="0"/>
              </a:rPr>
              <a:t> sairastavilla henkilöillä. </a:t>
            </a:r>
            <a:endParaRPr lang="fi-FI" sz="4800" dirty="0" smtClean="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r>
              <a:rPr lang="fi-FI" sz="4800" dirty="0" err="1" smtClean="0">
                <a:solidFill>
                  <a:schemeClr val="tx2">
                    <a:lumMod val="75000"/>
                  </a:schemeClr>
                </a:solidFill>
                <a:latin typeface="Times New Roman" pitchFamily="18" charset="0"/>
                <a:cs typeface="Times New Roman" pitchFamily="18" charset="0"/>
              </a:rPr>
              <a:t>Narkolepsiaa</a:t>
            </a:r>
            <a:r>
              <a:rPr lang="fi-FI" sz="4800" dirty="0" smtClean="0">
                <a:solidFill>
                  <a:schemeClr val="tx2">
                    <a:lumMod val="75000"/>
                  </a:schemeClr>
                </a:solidFill>
                <a:latin typeface="Times New Roman" pitchFamily="18" charset="0"/>
                <a:cs typeface="Times New Roman" pitchFamily="18" charset="0"/>
              </a:rPr>
              <a:t> </a:t>
            </a:r>
            <a:r>
              <a:rPr lang="fi-FI" sz="4800" dirty="0">
                <a:solidFill>
                  <a:schemeClr val="tx2">
                    <a:lumMod val="75000"/>
                  </a:schemeClr>
                </a:solidFill>
                <a:latin typeface="Times New Roman" pitchFamily="18" charset="0"/>
                <a:cs typeface="Times New Roman" pitchFamily="18" charset="0"/>
              </a:rPr>
              <a:t>sairastava vajoaa suoraan </a:t>
            </a:r>
            <a:r>
              <a:rPr lang="fi-FI" sz="4800" dirty="0" err="1">
                <a:solidFill>
                  <a:schemeClr val="tx2">
                    <a:lumMod val="75000"/>
                  </a:schemeClr>
                </a:solidFill>
                <a:latin typeface="Times New Roman" pitchFamily="18" charset="0"/>
                <a:cs typeface="Times New Roman" pitchFamily="18" charset="0"/>
              </a:rPr>
              <a:t>REM-uneen</a:t>
            </a:r>
            <a:r>
              <a:rPr lang="fi-FI" sz="4800" dirty="0">
                <a:solidFill>
                  <a:schemeClr val="tx2">
                    <a:lumMod val="75000"/>
                  </a:schemeClr>
                </a:solidFill>
                <a:latin typeface="Times New Roman" pitchFamily="18" charset="0"/>
                <a:cs typeface="Times New Roman" pitchFamily="18" charset="0"/>
              </a:rPr>
              <a:t>, ilman edeltävää NREM- unen eli syvän unen vaihetta. REM- unelle on tyypillistä unien näkeminen ja lihasten veltostuminen. Heti nukahtamisen jälkeen alkavaan REM – unen sisältöön voi liittyä edeltävän valvejakson tapahtumia. </a:t>
            </a:r>
            <a:endParaRPr lang="fi-FI" sz="4800" dirty="0" smtClean="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r>
              <a:rPr lang="fi-FI" sz="4800" dirty="0">
                <a:solidFill>
                  <a:schemeClr val="tx2">
                    <a:lumMod val="75000"/>
                  </a:schemeClr>
                </a:solidFill>
                <a:latin typeface="Times New Roman" pitchFamily="18" charset="0"/>
                <a:cs typeface="Times New Roman" pitchFamily="18" charset="0"/>
              </a:rPr>
              <a:t> </a:t>
            </a:r>
            <a:r>
              <a:rPr lang="fi-FI" sz="4800" dirty="0" err="1">
                <a:solidFill>
                  <a:schemeClr val="tx2"/>
                </a:solidFill>
                <a:latin typeface="Times New Roman" pitchFamily="18" charset="0"/>
                <a:cs typeface="Times New Roman" pitchFamily="18" charset="0"/>
              </a:rPr>
              <a:t>Narkoleptikon</a:t>
            </a:r>
            <a:r>
              <a:rPr lang="fi-FI" sz="4800" dirty="0">
                <a:solidFill>
                  <a:schemeClr val="tx2"/>
                </a:solidFill>
                <a:latin typeface="Times New Roman" pitchFamily="18" charset="0"/>
                <a:cs typeface="Times New Roman" pitchFamily="18" charset="0"/>
              </a:rPr>
              <a:t> väsymys on olotila, jonka terve ihminen tuntee valvottuaan 2-3 vuorokautta. Sairaudesta tietämättömät voivat tulkita väsymyksen ja torkahtelun välinpitämättömyydeksi, laiskuudeksi tai epäkohteliaisuudeksi. </a:t>
            </a: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r>
              <a:rPr lang="fi-FI" sz="4800" dirty="0" err="1" smtClean="0">
                <a:solidFill>
                  <a:schemeClr val="tx2">
                    <a:lumMod val="75000"/>
                  </a:schemeClr>
                </a:solidFill>
                <a:latin typeface="Times New Roman" pitchFamily="18" charset="0"/>
                <a:cs typeface="Times New Roman" pitchFamily="18" charset="0"/>
              </a:rPr>
              <a:t>Narkoleptikoista</a:t>
            </a:r>
            <a:r>
              <a:rPr lang="fi-FI" sz="4800" dirty="0" smtClean="0">
                <a:solidFill>
                  <a:schemeClr val="tx2">
                    <a:lumMod val="75000"/>
                  </a:schemeClr>
                </a:solidFill>
                <a:latin typeface="Times New Roman" pitchFamily="18" charset="0"/>
                <a:cs typeface="Times New Roman" pitchFamily="18" charset="0"/>
              </a:rPr>
              <a:t> neljällä viidesosalla </a:t>
            </a:r>
            <a:r>
              <a:rPr lang="fi-FI" sz="4800" dirty="0">
                <a:solidFill>
                  <a:schemeClr val="tx2">
                    <a:lumMod val="75000"/>
                  </a:schemeClr>
                </a:solidFill>
                <a:latin typeface="Times New Roman" pitchFamily="18" charset="0"/>
                <a:cs typeface="Times New Roman" pitchFamily="18" charset="0"/>
              </a:rPr>
              <a:t>on klassista muotoa oleva </a:t>
            </a:r>
            <a:r>
              <a:rPr lang="fi-FI" sz="4800" dirty="0" err="1">
                <a:solidFill>
                  <a:schemeClr val="tx2">
                    <a:lumMod val="75000"/>
                  </a:schemeClr>
                </a:solidFill>
                <a:latin typeface="Times New Roman" pitchFamily="18" charset="0"/>
                <a:cs typeface="Times New Roman" pitchFamily="18" charset="0"/>
              </a:rPr>
              <a:t>narkolepsia-katapleksia</a:t>
            </a:r>
            <a:r>
              <a:rPr lang="fi-FI" sz="4800" dirty="0">
                <a:solidFill>
                  <a:schemeClr val="tx2">
                    <a:lumMod val="75000"/>
                  </a:schemeClr>
                </a:solidFill>
                <a:latin typeface="Times New Roman" pitchFamily="18" charset="0"/>
                <a:cs typeface="Times New Roman" pitchFamily="18" charset="0"/>
              </a:rPr>
              <a:t> ja  kymmenesosalla </a:t>
            </a:r>
            <a:r>
              <a:rPr lang="fi-FI" sz="4800" dirty="0" err="1">
                <a:solidFill>
                  <a:schemeClr val="tx2">
                    <a:lumMod val="75000"/>
                  </a:schemeClr>
                </a:solidFill>
                <a:latin typeface="Times New Roman" pitchFamily="18" charset="0"/>
                <a:cs typeface="Times New Roman" pitchFamily="18" charset="0"/>
              </a:rPr>
              <a:t>narkolepsia</a:t>
            </a:r>
            <a:r>
              <a:rPr lang="fi-FI" sz="4800" dirty="0">
                <a:solidFill>
                  <a:schemeClr val="tx2">
                    <a:lumMod val="75000"/>
                  </a:schemeClr>
                </a:solidFill>
                <a:latin typeface="Times New Roman" pitchFamily="18" charset="0"/>
                <a:cs typeface="Times New Roman" pitchFamily="18" charset="0"/>
              </a:rPr>
              <a:t> ilman </a:t>
            </a:r>
            <a:r>
              <a:rPr lang="fi-FI" sz="4800" dirty="0" err="1">
                <a:solidFill>
                  <a:schemeClr val="tx2">
                    <a:lumMod val="75000"/>
                  </a:schemeClr>
                </a:solidFill>
                <a:latin typeface="Times New Roman" pitchFamily="18" charset="0"/>
                <a:cs typeface="Times New Roman" pitchFamily="18" charset="0"/>
              </a:rPr>
              <a:t>katapleksiaa</a:t>
            </a:r>
            <a:r>
              <a:rPr lang="fi-FI" sz="4800" dirty="0">
                <a:solidFill>
                  <a:schemeClr val="tx2">
                    <a:lumMod val="75000"/>
                  </a:schemeClr>
                </a:solidFill>
                <a:latin typeface="Times New Roman" pitchFamily="18" charset="0"/>
                <a:cs typeface="Times New Roman" pitchFamily="18" charset="0"/>
              </a:rPr>
              <a:t>. Pienellä osalla oireisto liittyy johonkin perussairauteen tai sairaus esiintyy perinnöllisenä. </a:t>
            </a:r>
          </a:p>
          <a:p>
            <a:pPr mar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Clr>
                <a:prstClr val="black">
                  <a:lumMod val="85000"/>
                  <a:lumOff val="15000"/>
                </a:prstClr>
              </a:buClr>
              <a:buNone/>
            </a:pPr>
            <a:r>
              <a:rPr lang="fi-FI" sz="4800" dirty="0">
                <a:solidFill>
                  <a:schemeClr val="tx2">
                    <a:lumMod val="75000"/>
                  </a:schemeClr>
                </a:solidFill>
                <a:latin typeface="Times New Roman" pitchFamily="18" charset="0"/>
                <a:cs typeface="Times New Roman" pitchFamily="18" charset="0"/>
              </a:rPr>
              <a:t> </a:t>
            </a:r>
            <a:r>
              <a:rPr lang="fi-FI" sz="4800" dirty="0" err="1" smtClean="0">
                <a:solidFill>
                  <a:schemeClr val="tx2">
                    <a:lumMod val="75000"/>
                  </a:schemeClr>
                </a:solidFill>
                <a:latin typeface="Times New Roman" pitchFamily="18" charset="0"/>
                <a:cs typeface="Times New Roman" pitchFamily="18" charset="0"/>
              </a:rPr>
              <a:t>Narkolepsian</a:t>
            </a:r>
            <a:r>
              <a:rPr lang="fi-FI" sz="4800" dirty="0" smtClean="0">
                <a:solidFill>
                  <a:schemeClr val="tx2">
                    <a:lumMod val="75000"/>
                  </a:schemeClr>
                </a:solidFill>
                <a:latin typeface="Times New Roman" pitchFamily="18" charset="0"/>
                <a:cs typeface="Times New Roman" pitchFamily="18" charset="0"/>
              </a:rPr>
              <a:t> </a:t>
            </a:r>
            <a:r>
              <a:rPr lang="fi-FI" sz="4800" dirty="0">
                <a:solidFill>
                  <a:schemeClr val="tx2">
                    <a:lumMod val="75000"/>
                  </a:schemeClr>
                </a:solidFill>
                <a:latin typeface="Times New Roman" pitchFamily="18" charset="0"/>
                <a:cs typeface="Times New Roman" pitchFamily="18" charset="0"/>
              </a:rPr>
              <a:t>vaikeusaste vaihtelee yksilöllisesti. Toisilla sairaus haittaa elämää vähän ja toisilla ongelmat ovat huomattavia.</a:t>
            </a:r>
          </a:p>
          <a:p>
            <a:pPr marL="0" lvl="0" indent="0" algn="just">
              <a:lnSpc>
                <a:spcPct val="120000"/>
              </a:lnSpc>
              <a:buClr>
                <a:prstClr val="black">
                  <a:lumMod val="85000"/>
                  <a:lumOff val="15000"/>
                </a:prstClr>
              </a:buClr>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50000"/>
                </a:schemeClr>
              </a:solidFill>
              <a:latin typeface="Times New Roman" pitchFamily="18" charset="0"/>
              <a:cs typeface="Times New Roman" pitchFamily="18" charset="0"/>
            </a:endParaRPr>
          </a:p>
          <a:p>
            <a:pPr marL="0" indent="0" algn="just">
              <a:buNone/>
            </a:pPr>
            <a:endParaRPr lang="fi-FI" sz="4800" dirty="0">
              <a:solidFill>
                <a:schemeClr val="tx2">
                  <a:lumMod val="50000"/>
                </a:schemeClr>
              </a:solidFill>
              <a:latin typeface="Times New Roman" pitchFamily="18" charset="0"/>
              <a:cs typeface="Times New Roman" pitchFamily="18" charset="0"/>
            </a:endParaRPr>
          </a:p>
          <a:p>
            <a:pPr marL="0" indent="0" algn="just">
              <a:buNone/>
            </a:pPr>
            <a:endParaRPr lang="fi-FI" sz="4800" dirty="0">
              <a:solidFill>
                <a:schemeClr val="tx2">
                  <a:lumMod val="50000"/>
                </a:schemeClr>
              </a:solidFill>
              <a:latin typeface="Times New Roman" pitchFamily="18" charset="0"/>
              <a:cs typeface="Times New Roman" pitchFamily="18" charset="0"/>
            </a:endParaRPr>
          </a:p>
          <a:p>
            <a:pPr marL="0" indent="0" algn="just">
              <a:buNone/>
            </a:pPr>
            <a:endParaRPr lang="fi-FI" sz="4800" dirty="0">
              <a:solidFill>
                <a:schemeClr val="tx2">
                  <a:lumMod val="50000"/>
                </a:schemeClr>
              </a:solidFill>
              <a:latin typeface="Times New Roman" pitchFamily="18" charset="0"/>
              <a:cs typeface="Times New Roman" pitchFamily="18" charset="0"/>
            </a:endParaRPr>
          </a:p>
          <a:p>
            <a:pPr marL="0" indent="0" algn="just">
              <a:buNone/>
            </a:pPr>
            <a:endParaRPr lang="fi-FI" sz="4800" b="1" dirty="0">
              <a:solidFill>
                <a:schemeClr val="tx2">
                  <a:lumMod val="50000"/>
                </a:schemeClr>
              </a:solidFill>
              <a:latin typeface="Times New Roman" pitchFamily="18" charset="0"/>
              <a:cs typeface="Times New Roman" pitchFamily="18" charset="0"/>
            </a:endParaRPr>
          </a:p>
          <a:p>
            <a:pPr algn="just"/>
            <a:endParaRPr lang="fi-FI" sz="4800" b="1" dirty="0">
              <a:solidFill>
                <a:schemeClr val="tx2">
                  <a:lumMod val="50000"/>
                </a:schemeClr>
              </a:solidFill>
              <a:latin typeface="Times New Roman" pitchFamily="18" charset="0"/>
              <a:cs typeface="Times New Roman" pitchFamily="18" charset="0"/>
            </a:endParaRPr>
          </a:p>
          <a:p>
            <a:pPr algn="just"/>
            <a:endParaRPr lang="fi-FI" sz="4800" b="1" dirty="0">
              <a:solidFill>
                <a:schemeClr val="tx2">
                  <a:lumMod val="50000"/>
                </a:schemeClr>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a:p>
            <a:pPr marL="0" lvl="0" indent="0" algn="just">
              <a:lnSpc>
                <a:spcPct val="120000"/>
              </a:lnSpc>
              <a:buClr>
                <a:prstClr val="black">
                  <a:lumMod val="85000"/>
                  <a:lumOff val="15000"/>
                </a:prstClr>
              </a:buClr>
              <a:buNone/>
            </a:pPr>
            <a:endParaRPr lang="fi-FI" sz="4800" dirty="0">
              <a:solidFill>
                <a:schemeClr val="tx2"/>
              </a:solidFill>
              <a:latin typeface="Times New Roman" pitchFamily="18" charset="0"/>
              <a:cs typeface="Times New Roman" pitchFamily="18" charset="0"/>
            </a:endParaRPr>
          </a:p>
        </p:txBody>
      </p:sp>
      <p:sp>
        <p:nvSpPr>
          <p:cNvPr id="5" name="Alatunnisteen paikkamerkki 4"/>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2</a:t>
            </a:r>
          </a:p>
        </p:txBody>
      </p:sp>
      <p:pic>
        <p:nvPicPr>
          <p:cNvPr id="6" name="Kuva 5"/>
          <p:cNvPicPr>
            <a:picLocks noChangeAspect="1"/>
          </p:cNvPicPr>
          <p:nvPr/>
        </p:nvPicPr>
        <p:blipFill>
          <a:blip r:embed="rId3"/>
          <a:stretch>
            <a:fillRect/>
          </a:stretch>
        </p:blipFill>
        <p:spPr>
          <a:xfrm>
            <a:off x="5241032" y="3692340"/>
            <a:ext cx="4140000" cy="2633216"/>
          </a:xfrm>
          <a:prstGeom prst="rect">
            <a:avLst/>
          </a:prstGeom>
          <a:ln>
            <a:noFill/>
          </a:ln>
          <a:effectLst>
            <a:outerShdw blurRad="190500" algn="tl" rotWithShape="0">
              <a:srgbClr val="000000">
                <a:alpha val="70000"/>
              </a:srgbClr>
            </a:outerShdw>
          </a:effectLst>
        </p:spPr>
      </p:pic>
      <p:pic>
        <p:nvPicPr>
          <p:cNvPr id="7" name="Kuva 6"/>
          <p:cNvPicPr>
            <a:picLocks noChangeAspect="1"/>
          </p:cNvPicPr>
          <p:nvPr/>
        </p:nvPicPr>
        <p:blipFill>
          <a:blip r:embed="rId4"/>
          <a:stretch>
            <a:fillRect/>
          </a:stretch>
        </p:blipFill>
        <p:spPr>
          <a:xfrm>
            <a:off x="153080" y="6270490"/>
            <a:ext cx="743776" cy="487722"/>
          </a:xfrm>
          <a:prstGeom prst="rect">
            <a:avLst/>
          </a:prstGeom>
        </p:spPr>
      </p:pic>
    </p:spTree>
    <p:extLst>
      <p:ext uri="{BB962C8B-B14F-4D97-AF65-F5344CB8AC3E}">
        <p14:creationId xmlns:p14="http://schemas.microsoft.com/office/powerpoint/2010/main" val="346763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88504" y="1268759"/>
            <a:ext cx="9000000" cy="5760000"/>
          </a:xfrm>
        </p:spPr>
        <p:txBody>
          <a:bodyPr numCol="2" spcCol="540000">
            <a:normAutofit fontScale="25000" lnSpcReduction="20000"/>
          </a:bodyPr>
          <a:lstStyle/>
          <a:p>
            <a:pPr marL="0" indent="0" algn="just">
              <a:lnSpc>
                <a:spcPct val="120000"/>
              </a:lnSpc>
              <a:buNone/>
            </a:pPr>
            <a:r>
              <a:rPr lang="fi-FI" sz="4800" dirty="0" err="1" smtClean="0">
                <a:solidFill>
                  <a:schemeClr val="tx2">
                    <a:lumMod val="75000"/>
                  </a:schemeClr>
                </a:solidFill>
                <a:latin typeface="Times New Roman" pitchFamily="18" charset="0"/>
                <a:cs typeface="Times New Roman" pitchFamily="18" charset="0"/>
              </a:rPr>
              <a:t>Katapleksian</a:t>
            </a:r>
            <a:r>
              <a:rPr lang="fi-FI" sz="4800" dirty="0" smtClean="0">
                <a:solidFill>
                  <a:schemeClr val="tx2">
                    <a:lumMod val="75000"/>
                  </a:schemeClr>
                </a:solidFill>
                <a:latin typeface="Times New Roman" pitchFamily="18" charset="0"/>
                <a:cs typeface="Times New Roman" pitchFamily="18" charset="0"/>
              </a:rPr>
              <a:t> </a:t>
            </a:r>
            <a:r>
              <a:rPr lang="fi-FI" sz="4800" dirty="0">
                <a:solidFill>
                  <a:schemeClr val="tx2">
                    <a:lumMod val="75000"/>
                  </a:schemeClr>
                </a:solidFill>
                <a:latin typeface="Times New Roman" pitchFamily="18" charset="0"/>
                <a:cs typeface="Times New Roman" pitchFamily="18" charset="0"/>
              </a:rPr>
              <a:t>voimakkuus vaihtelee lievästä lihasheikkoudesta totaaliseen voimattomuuteen. Joillakin </a:t>
            </a:r>
            <a:r>
              <a:rPr lang="fi-FI" sz="4800" dirty="0" err="1" smtClean="0">
                <a:solidFill>
                  <a:schemeClr val="tx2">
                    <a:lumMod val="75000"/>
                  </a:schemeClr>
                </a:solidFill>
                <a:latin typeface="Times New Roman" pitchFamily="18" charset="0"/>
                <a:cs typeface="Times New Roman" pitchFamily="18" charset="0"/>
              </a:rPr>
              <a:t>katapleksia</a:t>
            </a:r>
            <a:r>
              <a:rPr lang="fi-FI" sz="4800" dirty="0">
                <a:solidFill>
                  <a:schemeClr val="tx2">
                    <a:lumMod val="75000"/>
                  </a:schemeClr>
                </a:solidFill>
                <a:latin typeface="Times New Roman" pitchFamily="18" charset="0"/>
                <a:cs typeface="Times New Roman" pitchFamily="18" charset="0"/>
              </a:rPr>
              <a:t> </a:t>
            </a:r>
            <a:r>
              <a:rPr lang="fi-FI" sz="4800" dirty="0" smtClean="0">
                <a:solidFill>
                  <a:schemeClr val="tx2">
                    <a:lumMod val="75000"/>
                  </a:schemeClr>
                </a:solidFill>
                <a:latin typeface="Times New Roman" pitchFamily="18" charset="0"/>
                <a:cs typeface="Times New Roman" pitchFamily="18" charset="0"/>
              </a:rPr>
              <a:t>kohtauksia </a:t>
            </a:r>
            <a:r>
              <a:rPr lang="fi-FI" sz="4800" dirty="0">
                <a:solidFill>
                  <a:schemeClr val="tx2">
                    <a:lumMod val="75000"/>
                  </a:schemeClr>
                </a:solidFill>
                <a:latin typeface="Times New Roman" pitchFamily="18" charset="0"/>
                <a:cs typeface="Times New Roman" pitchFamily="18" charset="0"/>
              </a:rPr>
              <a:t>esiintyy kymmeniä päivässä, toisilla muutaman kerran koko elämän </a:t>
            </a:r>
            <a:r>
              <a:rPr lang="fi-FI" sz="4800" dirty="0" smtClean="0">
                <a:solidFill>
                  <a:schemeClr val="tx2">
                    <a:lumMod val="75000"/>
                  </a:schemeClr>
                </a:solidFill>
                <a:latin typeface="Times New Roman" pitchFamily="18" charset="0"/>
                <a:cs typeface="Times New Roman" pitchFamily="18" charset="0"/>
              </a:rPr>
              <a:t>aikana. Lapset </a:t>
            </a:r>
            <a:r>
              <a:rPr lang="fi-FI" sz="4800" dirty="0">
                <a:solidFill>
                  <a:schemeClr val="tx2">
                    <a:lumMod val="75000"/>
                  </a:schemeClr>
                </a:solidFill>
                <a:latin typeface="Times New Roman" pitchFamily="18" charset="0"/>
                <a:cs typeface="Times New Roman" pitchFamily="18" charset="0"/>
              </a:rPr>
              <a:t>ja nuoret oppivat usein ehkäisemään </a:t>
            </a:r>
            <a:r>
              <a:rPr lang="fi-FI" sz="4800" dirty="0" err="1" smtClean="0">
                <a:solidFill>
                  <a:schemeClr val="tx2">
                    <a:lumMod val="75000"/>
                  </a:schemeClr>
                </a:solidFill>
                <a:latin typeface="Times New Roman" pitchFamily="18" charset="0"/>
                <a:cs typeface="Times New Roman" pitchFamily="18" charset="0"/>
              </a:rPr>
              <a:t>katapleksiaa</a:t>
            </a:r>
            <a:r>
              <a:rPr lang="fi-FI" sz="4800" dirty="0" smtClean="0">
                <a:solidFill>
                  <a:schemeClr val="tx2">
                    <a:lumMod val="75000"/>
                  </a:schemeClr>
                </a:solidFill>
                <a:latin typeface="Times New Roman" pitchFamily="18" charset="0"/>
                <a:cs typeface="Times New Roman" pitchFamily="18" charset="0"/>
              </a:rPr>
              <a:t> </a:t>
            </a:r>
            <a:r>
              <a:rPr lang="fi-FI" sz="4800" dirty="0">
                <a:solidFill>
                  <a:schemeClr val="tx2">
                    <a:lumMod val="75000"/>
                  </a:schemeClr>
                </a:solidFill>
                <a:latin typeface="Times New Roman" pitchFamily="18" charset="0"/>
                <a:cs typeface="Times New Roman" pitchFamily="18" charset="0"/>
              </a:rPr>
              <a:t>välttämällä riskiä lisääviä tilanteita. He esimerkiksi lopettavat nauramisen kesken tai hakeutuvat </a:t>
            </a:r>
            <a:r>
              <a:rPr lang="fi-FI" sz="4800" dirty="0" smtClean="0">
                <a:solidFill>
                  <a:schemeClr val="tx2">
                    <a:lumMod val="75000"/>
                  </a:schemeClr>
                </a:solidFill>
                <a:latin typeface="Times New Roman" pitchFamily="18" charset="0"/>
                <a:cs typeface="Times New Roman" pitchFamily="18" charset="0"/>
              </a:rPr>
              <a:t>istumaan. </a:t>
            </a:r>
          </a:p>
          <a:p>
            <a:pPr marL="0" indent="0" algn="just">
              <a:lnSpc>
                <a:spcPct val="120000"/>
              </a:lnSpc>
              <a:buNone/>
            </a:pPr>
            <a:endParaRPr lang="fi-FI" sz="4800" dirty="0" smtClean="0">
              <a:solidFill>
                <a:schemeClr val="tx2">
                  <a:lumMod val="75000"/>
                </a:schemeClr>
              </a:solidFill>
              <a:latin typeface="Times New Roman" pitchFamily="18" charset="0"/>
              <a:cs typeface="Times New Roman" pitchFamily="18" charset="0"/>
            </a:endParaRPr>
          </a:p>
          <a:p>
            <a:pPr marL="0" indent="0" algn="just">
              <a:lnSpc>
                <a:spcPct val="120000"/>
              </a:lnSpc>
              <a:buNone/>
            </a:pPr>
            <a:r>
              <a:rPr lang="fi-FI" sz="4800" dirty="0" smtClean="0">
                <a:solidFill>
                  <a:schemeClr val="tx2">
                    <a:lumMod val="75000"/>
                  </a:schemeClr>
                </a:solidFill>
                <a:latin typeface="Times New Roman" pitchFamily="18" charset="0"/>
                <a:cs typeface="Times New Roman" pitchFamily="18" charset="0"/>
              </a:rPr>
              <a:t>Tyypillistä sairaudelle on vireyden vaihtelu hetkittäin. Liikkeellä ollessa vireystila voi olla normaali, mutta istahdettuaan voi </a:t>
            </a:r>
            <a:r>
              <a:rPr lang="fi-FI" sz="4800" dirty="0" err="1" smtClean="0">
                <a:solidFill>
                  <a:schemeClr val="tx2">
                    <a:lumMod val="75000"/>
                  </a:schemeClr>
                </a:solidFill>
                <a:latin typeface="Times New Roman" pitchFamily="18" charset="0"/>
                <a:cs typeface="Times New Roman" pitchFamily="18" charset="0"/>
              </a:rPr>
              <a:t>narkoleptikko</a:t>
            </a:r>
            <a:r>
              <a:rPr lang="fi-FI" sz="4800" dirty="0" smtClean="0">
                <a:solidFill>
                  <a:schemeClr val="tx2">
                    <a:lumMod val="75000"/>
                  </a:schemeClr>
                </a:solidFill>
                <a:latin typeface="Times New Roman" pitchFamily="18" charset="0"/>
                <a:cs typeface="Times New Roman" pitchFamily="18" charset="0"/>
              </a:rPr>
              <a:t> vastustamattomasti nukahtaa. Nukahtaminen tapahtuu nopeasti, ilman varoittavaa väsymystä. Nukahtamisherkkyys voi tulla esiin autolla matkustaessa.  Ongelmia  tuottaa koulumatkojen kulkeminen linja-autolla.  Riskinä voi olla esimerkiksi oman pysäkin ohi nukkuminen. </a:t>
            </a:r>
          </a:p>
          <a:p>
            <a:pPr marL="0" indent="0" algn="just">
              <a:lnSpc>
                <a:spcPct val="120000"/>
              </a:lnSpc>
              <a:buNone/>
            </a:pPr>
            <a:endParaRPr lang="fi-FI" sz="4800" dirty="0" smtClean="0">
              <a:solidFill>
                <a:schemeClr val="tx2"/>
              </a:solidFill>
              <a:latin typeface="Times New Roman" pitchFamily="18" charset="0"/>
              <a:cs typeface="Times New Roman" pitchFamily="18" charset="0"/>
            </a:endParaRPr>
          </a:p>
          <a:p>
            <a:pPr marL="0" lvl="0" indent="0" algn="just">
              <a:lnSpc>
                <a:spcPct val="120000"/>
              </a:lnSpc>
              <a:buNone/>
            </a:pPr>
            <a:r>
              <a:rPr lang="fi-FI" sz="4800" dirty="0" smtClean="0">
                <a:solidFill>
                  <a:schemeClr val="tx2"/>
                </a:solidFill>
                <a:latin typeface="Times New Roman" pitchFamily="18" charset="0"/>
                <a:cs typeface="Times New Roman" pitchFamily="18" charset="0"/>
              </a:rPr>
              <a:t>Torkahdusta </a:t>
            </a:r>
            <a:r>
              <a:rPr lang="fi-FI" sz="4800" dirty="0">
                <a:solidFill>
                  <a:schemeClr val="tx2"/>
                </a:solidFill>
                <a:latin typeface="Times New Roman" pitchFamily="18" charset="0"/>
                <a:cs typeface="Times New Roman" pitchFamily="18" charset="0"/>
              </a:rPr>
              <a:t>edeltävään </a:t>
            </a:r>
            <a:r>
              <a:rPr lang="fi-FI" sz="4800" dirty="0">
                <a:solidFill>
                  <a:schemeClr val="tx2">
                    <a:lumMod val="75000"/>
                  </a:schemeClr>
                </a:solidFill>
                <a:latin typeface="Times New Roman" pitchFamily="18" charset="0"/>
                <a:cs typeface="Times New Roman" pitchFamily="18" charset="0"/>
              </a:rPr>
              <a:t>väsymykseen voi liittyä hämärätiloja, </a:t>
            </a:r>
            <a:r>
              <a:rPr lang="fi-FI" sz="4800" dirty="0" smtClean="0">
                <a:solidFill>
                  <a:schemeClr val="tx2">
                    <a:lumMod val="75000"/>
                  </a:schemeClr>
                </a:solidFill>
                <a:latin typeface="Times New Roman" pitchFamily="18" charset="0"/>
                <a:cs typeface="Times New Roman" pitchFamily="18" charset="0"/>
              </a:rPr>
              <a:t>kaksoiskuvien </a:t>
            </a:r>
            <a:r>
              <a:rPr lang="fi-FI" sz="4800" dirty="0">
                <a:solidFill>
                  <a:schemeClr val="tx2">
                    <a:lumMod val="75000"/>
                  </a:schemeClr>
                </a:solidFill>
                <a:latin typeface="Times New Roman" pitchFamily="18" charset="0"/>
                <a:cs typeface="Times New Roman" pitchFamily="18" charset="0"/>
              </a:rPr>
              <a:t>näkemistä, näön hämärtymistä, automaattisia </a:t>
            </a:r>
            <a:r>
              <a:rPr lang="fi-FI" sz="4800" dirty="0" smtClean="0">
                <a:solidFill>
                  <a:schemeClr val="tx2">
                    <a:lumMod val="75000"/>
                  </a:schemeClr>
                </a:solidFill>
                <a:latin typeface="Times New Roman" pitchFamily="18" charset="0"/>
                <a:cs typeface="Times New Roman" pitchFamily="18" charset="0"/>
              </a:rPr>
              <a:t>liikkeitä. Väsymys voi aiheuttaa muisti – ja oppimisvaikeuksia, </a:t>
            </a:r>
            <a:r>
              <a:rPr lang="fi-FI" sz="4800" dirty="0">
                <a:solidFill>
                  <a:schemeClr val="tx2">
                    <a:lumMod val="75000"/>
                  </a:schemeClr>
                </a:solidFill>
                <a:latin typeface="Times New Roman" pitchFamily="18" charset="0"/>
                <a:cs typeface="Times New Roman" pitchFamily="18" charset="0"/>
              </a:rPr>
              <a:t>heikkoa keskittymiskykyä, poissaolokohtauksia ja aloitekyvyttömyyttä</a:t>
            </a:r>
            <a:r>
              <a:rPr lang="fi-FI" sz="4800" dirty="0" smtClean="0">
                <a:solidFill>
                  <a:schemeClr val="tx2">
                    <a:lumMod val="75000"/>
                  </a:schemeClr>
                </a:solidFill>
                <a:latin typeface="Times New Roman" pitchFamily="18" charset="0"/>
                <a:cs typeface="Times New Roman" pitchFamily="18" charset="0"/>
              </a:rPr>
              <a:t>. </a:t>
            </a:r>
          </a:p>
          <a:p>
            <a:pPr marL="0" lvl="0" indent="0" algn="just">
              <a:lnSpc>
                <a:spcPct val="120000"/>
              </a:lnSpc>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lvl="0" indent="0" algn="just">
              <a:lnSpc>
                <a:spcPct val="120000"/>
              </a:lnSpc>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None/>
            </a:pPr>
            <a:r>
              <a:rPr lang="fi-FI" sz="4800" dirty="0" smtClean="0">
                <a:solidFill>
                  <a:schemeClr val="tx2">
                    <a:lumMod val="75000"/>
                  </a:schemeClr>
                </a:solidFill>
                <a:latin typeface="Times New Roman" pitchFamily="18" charset="0"/>
                <a:cs typeface="Times New Roman" pitchFamily="18" charset="0"/>
              </a:rPr>
              <a:t>Väsymyksen </a:t>
            </a:r>
            <a:r>
              <a:rPr lang="fi-FI" sz="4800" dirty="0">
                <a:solidFill>
                  <a:schemeClr val="tx2">
                    <a:lumMod val="75000"/>
                  </a:schemeClr>
                </a:solidFill>
                <a:latin typeface="Times New Roman" pitchFamily="18" charset="0"/>
                <a:cs typeface="Times New Roman" pitchFamily="18" charset="0"/>
              </a:rPr>
              <a:t>ja nukahtelun </a:t>
            </a:r>
            <a:r>
              <a:rPr lang="fi-FI" sz="4800" dirty="0" smtClean="0">
                <a:solidFill>
                  <a:schemeClr val="tx2">
                    <a:lumMod val="75000"/>
                  </a:schemeClr>
                </a:solidFill>
                <a:latin typeface="Times New Roman" pitchFamily="18" charset="0"/>
                <a:cs typeface="Times New Roman" pitchFamily="18" charset="0"/>
              </a:rPr>
              <a:t>seuraamukset näkyvät lapsen koulumenestyksessä. Tilannetta </a:t>
            </a:r>
            <a:r>
              <a:rPr lang="fi-FI" sz="4800" dirty="0">
                <a:solidFill>
                  <a:schemeClr val="tx2">
                    <a:lumMod val="75000"/>
                  </a:schemeClr>
                </a:solidFill>
                <a:latin typeface="Times New Roman" pitchFamily="18" charset="0"/>
                <a:cs typeface="Times New Roman" pitchFamily="18" charset="0"/>
              </a:rPr>
              <a:t>auttaa, kun opettajat ymmärtävät sairauden ja suunnittelevat opetusta </a:t>
            </a:r>
            <a:r>
              <a:rPr lang="fi-FI" sz="4800" dirty="0" err="1">
                <a:solidFill>
                  <a:schemeClr val="tx2">
                    <a:lumMod val="75000"/>
                  </a:schemeClr>
                </a:solidFill>
                <a:latin typeface="Times New Roman" pitchFamily="18" charset="0"/>
                <a:cs typeface="Times New Roman" pitchFamily="18" charset="0"/>
              </a:rPr>
              <a:t>narkoleptikolle</a:t>
            </a:r>
            <a:r>
              <a:rPr lang="fi-FI" sz="4800" dirty="0">
                <a:solidFill>
                  <a:schemeClr val="tx2">
                    <a:lumMod val="75000"/>
                  </a:schemeClr>
                </a:solidFill>
                <a:latin typeface="Times New Roman" pitchFamily="18" charset="0"/>
                <a:cs typeface="Times New Roman" pitchFamily="18" charset="0"/>
              </a:rPr>
              <a:t> sopivaksi</a:t>
            </a:r>
            <a:r>
              <a:rPr lang="fi-FI" sz="4800" dirty="0" smtClean="0">
                <a:solidFill>
                  <a:schemeClr val="tx2">
                    <a:lumMod val="75000"/>
                  </a:schemeClr>
                </a:solidFill>
                <a:latin typeface="Times New Roman" pitchFamily="18" charset="0"/>
                <a:cs typeface="Times New Roman" pitchFamily="18" charset="0"/>
              </a:rPr>
              <a:t>.</a:t>
            </a:r>
          </a:p>
          <a:p>
            <a:pPr marL="0" lvl="0" indent="0" algn="just">
              <a:lnSpc>
                <a:spcPct val="120000"/>
              </a:lnSpc>
              <a:buNone/>
            </a:pPr>
            <a:endParaRPr lang="fi-FI" sz="4800" dirty="0" smtClean="0">
              <a:solidFill>
                <a:schemeClr val="tx2">
                  <a:lumMod val="75000"/>
                </a:schemeClr>
              </a:solidFill>
              <a:latin typeface="Times New Roman" pitchFamily="18" charset="0"/>
              <a:cs typeface="Times New Roman" pitchFamily="18" charset="0"/>
            </a:endParaRPr>
          </a:p>
          <a:p>
            <a:pPr marL="0" lvl="0" indent="0" algn="just">
              <a:lnSpc>
                <a:spcPct val="120000"/>
              </a:lnSpc>
              <a:buNone/>
            </a:pPr>
            <a:r>
              <a:rPr lang="fi-FI" sz="4800" dirty="0" smtClean="0">
                <a:solidFill>
                  <a:schemeClr val="tx2">
                    <a:lumMod val="75000"/>
                  </a:schemeClr>
                </a:solidFill>
                <a:latin typeface="Times New Roman" pitchFamily="18" charset="0"/>
                <a:cs typeface="Times New Roman" pitchFamily="18" charset="0"/>
              </a:rPr>
              <a:t>Osalla ilmenee valveen </a:t>
            </a:r>
            <a:r>
              <a:rPr lang="fi-FI" sz="4800" dirty="0">
                <a:solidFill>
                  <a:schemeClr val="tx2">
                    <a:lumMod val="75000"/>
                  </a:schemeClr>
                </a:solidFill>
                <a:latin typeface="Times New Roman" pitchFamily="18" charset="0"/>
                <a:cs typeface="Times New Roman" pitchFamily="18" charset="0"/>
              </a:rPr>
              <a:t>tai unen rajamailla </a:t>
            </a:r>
            <a:r>
              <a:rPr lang="fi-FI" sz="4800" dirty="0" smtClean="0">
                <a:solidFill>
                  <a:schemeClr val="tx2">
                    <a:lumMod val="75000"/>
                  </a:schemeClr>
                </a:solidFill>
                <a:latin typeface="Times New Roman" pitchFamily="18" charset="0"/>
                <a:cs typeface="Times New Roman" pitchFamily="18" charset="0"/>
              </a:rPr>
              <a:t>unihalvausta tai </a:t>
            </a:r>
            <a:r>
              <a:rPr lang="fi-FI" sz="4800" dirty="0" err="1" smtClean="0">
                <a:solidFill>
                  <a:schemeClr val="tx2">
                    <a:lumMod val="75000"/>
                  </a:schemeClr>
                </a:solidFill>
                <a:latin typeface="Times New Roman" pitchFamily="18" charset="0"/>
                <a:cs typeface="Times New Roman" pitchFamily="18" charset="0"/>
              </a:rPr>
              <a:t>hypnagogisia</a:t>
            </a:r>
            <a:r>
              <a:rPr lang="fi-FI" sz="4800" dirty="0" smtClean="0">
                <a:solidFill>
                  <a:schemeClr val="tx2">
                    <a:lumMod val="75000"/>
                  </a:schemeClr>
                </a:solidFill>
                <a:latin typeface="Times New Roman" pitchFamily="18" charset="0"/>
                <a:cs typeface="Times New Roman" pitchFamily="18" charset="0"/>
              </a:rPr>
              <a:t> hallusinaatioita. </a:t>
            </a:r>
            <a:r>
              <a:rPr lang="fi-FI" sz="4800" dirty="0">
                <a:solidFill>
                  <a:schemeClr val="tx2">
                    <a:lumMod val="75000"/>
                  </a:schemeClr>
                </a:solidFill>
                <a:latin typeface="Times New Roman" pitchFamily="18" charset="0"/>
                <a:cs typeface="Times New Roman" pitchFamily="18" charset="0"/>
              </a:rPr>
              <a:t>Hallusinaatiot ovat valveen ja unen rajamailla koettuja aistiharhoja</a:t>
            </a:r>
            <a:r>
              <a:rPr lang="fi-FI" sz="4800" dirty="0" smtClean="0">
                <a:solidFill>
                  <a:schemeClr val="tx2">
                    <a:lumMod val="75000"/>
                  </a:schemeClr>
                </a:solidFill>
                <a:latin typeface="Times New Roman" pitchFamily="18" charset="0"/>
                <a:cs typeface="Times New Roman" pitchFamily="18" charset="0"/>
              </a:rPr>
              <a:t>, kuten </a:t>
            </a:r>
            <a:r>
              <a:rPr lang="fi-FI" sz="4800" dirty="0">
                <a:solidFill>
                  <a:schemeClr val="tx2">
                    <a:lumMod val="75000"/>
                  </a:schemeClr>
                </a:solidFill>
                <a:latin typeface="Times New Roman" pitchFamily="18" charset="0"/>
                <a:cs typeface="Times New Roman" pitchFamily="18" charset="0"/>
              </a:rPr>
              <a:t>näkö-, kuulo-, liike-, tunto- tai luuloharhoja. Unihalvauksen aikana henkilö ei pysty liikkumaan. Tila kestää muutamia minuutteja, päättyy itsestään tai ulkoisen ärsykkeen seurauksena.</a:t>
            </a:r>
          </a:p>
          <a:p>
            <a:pPr marL="0" indent="0" algn="just">
              <a:lnSpc>
                <a:spcPct val="120000"/>
              </a:lnSpc>
              <a:buNone/>
            </a:pPr>
            <a:endParaRPr lang="fi-FI" sz="4800" dirty="0" smtClean="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4800" dirty="0">
              <a:solidFill>
                <a:schemeClr val="tx2">
                  <a:lumMod val="75000"/>
                </a:schemeClr>
              </a:solidFill>
              <a:latin typeface="Times New Roman" pitchFamily="18" charset="0"/>
              <a:cs typeface="Times New Roman" pitchFamily="18" charset="0"/>
            </a:endParaRPr>
          </a:p>
          <a:p>
            <a:pPr marL="0" indent="0" algn="just">
              <a:buNone/>
            </a:pPr>
            <a:r>
              <a:rPr lang="fi-FI" sz="3000" dirty="0" smtClean="0">
                <a:solidFill>
                  <a:schemeClr val="accent2">
                    <a:lumMod val="75000"/>
                  </a:schemeClr>
                </a:solidFill>
                <a:latin typeface="Times New Roman" pitchFamily="18" charset="0"/>
                <a:cs typeface="Times New Roman" pitchFamily="18" charset="0"/>
              </a:rPr>
              <a:t> </a:t>
            </a:r>
            <a:endParaRPr lang="fi-FI" sz="3000" dirty="0">
              <a:solidFill>
                <a:schemeClr val="accent2">
                  <a:lumMod val="75000"/>
                </a:schemeClr>
              </a:solidFill>
              <a:latin typeface="Times New Roman" pitchFamily="18" charset="0"/>
              <a:cs typeface="Times New Roman" pitchFamily="18" charset="0"/>
            </a:endParaRPr>
          </a:p>
          <a:p>
            <a:pPr marL="0" indent="0" algn="just">
              <a:buNone/>
            </a:pPr>
            <a:endParaRPr lang="fi-FI" sz="1200" dirty="0">
              <a:solidFill>
                <a:schemeClr val="accent2">
                  <a:lumMod val="75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3</a:t>
            </a:r>
          </a:p>
        </p:txBody>
      </p:sp>
      <p:pic>
        <p:nvPicPr>
          <p:cNvPr id="8" name="Kuva 7"/>
          <p:cNvPicPr>
            <a:picLocks noChangeAspect="1"/>
          </p:cNvPicPr>
          <p:nvPr/>
        </p:nvPicPr>
        <p:blipFill>
          <a:blip r:embed="rId2"/>
          <a:stretch>
            <a:fillRect/>
          </a:stretch>
        </p:blipFill>
        <p:spPr>
          <a:xfrm>
            <a:off x="5169025" y="3933903"/>
            <a:ext cx="4140000" cy="2282449"/>
          </a:xfrm>
          <a:prstGeom prst="rect">
            <a:avLst/>
          </a:prstGeom>
          <a:ln>
            <a:noFill/>
          </a:ln>
          <a:effectLst>
            <a:outerShdw blurRad="190500" algn="tl" rotWithShape="0">
              <a:srgbClr val="000000">
                <a:alpha val="70000"/>
              </a:srgbClr>
            </a:outerShdw>
          </a:effectLst>
        </p:spPr>
      </p:pic>
      <p:pic>
        <p:nvPicPr>
          <p:cNvPr id="3" name="Kuva 2"/>
          <p:cNvPicPr>
            <a:picLocks noChangeAspect="1"/>
          </p:cNvPicPr>
          <p:nvPr/>
        </p:nvPicPr>
        <p:blipFill>
          <a:blip r:embed="rId3"/>
          <a:stretch>
            <a:fillRect/>
          </a:stretch>
        </p:blipFill>
        <p:spPr>
          <a:xfrm>
            <a:off x="128464" y="6269325"/>
            <a:ext cx="743776" cy="487722"/>
          </a:xfrm>
          <a:prstGeom prst="rect">
            <a:avLst/>
          </a:prstGeom>
        </p:spPr>
      </p:pic>
    </p:spTree>
    <p:extLst>
      <p:ext uri="{BB962C8B-B14F-4D97-AF65-F5344CB8AC3E}">
        <p14:creationId xmlns:p14="http://schemas.microsoft.com/office/powerpoint/2010/main" val="43881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88503" y="1268760"/>
            <a:ext cx="9000000" cy="6634429"/>
          </a:xfrm>
        </p:spPr>
        <p:txBody>
          <a:bodyPr numCol="2" spcCol="540000">
            <a:normAutofit/>
          </a:bodyPr>
          <a:lstStyle/>
          <a:p>
            <a:pPr marL="0" indent="0" algn="just">
              <a:buNone/>
            </a:pPr>
            <a:r>
              <a:rPr lang="fi-FI" sz="1200" dirty="0" smtClean="0">
                <a:solidFill>
                  <a:schemeClr val="tx2">
                    <a:lumMod val="75000"/>
                  </a:schemeClr>
                </a:solidFill>
                <a:latin typeface="Times New Roman" pitchFamily="18" charset="0"/>
                <a:cs typeface="Times New Roman" pitchFamily="18" charset="0"/>
              </a:rPr>
              <a:t>Sairauden </a:t>
            </a:r>
            <a:r>
              <a:rPr lang="fi-FI" sz="1200" dirty="0">
                <a:solidFill>
                  <a:schemeClr val="tx2">
                    <a:lumMod val="75000"/>
                  </a:schemeClr>
                </a:solidFill>
                <a:latin typeface="Times New Roman" pitchFamily="18" charset="0"/>
                <a:cs typeface="Times New Roman" pitchFamily="18" charset="0"/>
              </a:rPr>
              <a:t>alkuvaiheelle on tyypillistä painonnousu, joka on riippumaton liikunnan määrästä tai kulutetuista kaloreista. Painonnousu johtuu </a:t>
            </a:r>
            <a:r>
              <a:rPr lang="fi-FI" sz="1200" dirty="0">
                <a:solidFill>
                  <a:schemeClr val="bg2">
                    <a:lumMod val="25000"/>
                  </a:schemeClr>
                </a:solidFill>
                <a:latin typeface="Times New Roman" panose="02020603050405020304" pitchFamily="18" charset="0"/>
                <a:cs typeface="Times New Roman" panose="02020603050405020304" pitchFamily="18" charset="0"/>
              </a:rPr>
              <a:t> sympaattisen hermoston vireystilan </a:t>
            </a:r>
            <a:r>
              <a:rPr lang="fi-FI" sz="1200" dirty="0">
                <a:solidFill>
                  <a:schemeClr val="tx2">
                    <a:lumMod val="75000"/>
                  </a:schemeClr>
                </a:solidFill>
                <a:latin typeface="Times New Roman" pitchFamily="18" charset="0"/>
                <a:cs typeface="Times New Roman" pitchFamily="18" charset="0"/>
              </a:rPr>
              <a:t> laskusta. Vireystilan lasku hidastaa ruskean ja valkean rasvan aineenvaihduntaa. Rasvaa kertyy</a:t>
            </a:r>
            <a:r>
              <a:rPr lang="fi-FI" sz="1200" dirty="0" smtClean="0">
                <a:solidFill>
                  <a:schemeClr val="tx2">
                    <a:lumMod val="75000"/>
                  </a:schemeClr>
                </a:solidFill>
                <a:latin typeface="Times New Roman" pitchFamily="18" charset="0"/>
                <a:cs typeface="Times New Roman" pitchFamily="18" charset="0"/>
              </a:rPr>
              <a:t>.</a:t>
            </a: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Lasten </a:t>
            </a:r>
            <a:r>
              <a:rPr lang="fi-FI" sz="1200" dirty="0">
                <a:solidFill>
                  <a:schemeClr val="tx2">
                    <a:lumMod val="75000"/>
                  </a:schemeClr>
                </a:solidFill>
                <a:latin typeface="Times New Roman" pitchFamily="18" charset="0"/>
                <a:cs typeface="Times New Roman" pitchFamily="18" charset="0"/>
              </a:rPr>
              <a:t>ja nuorten </a:t>
            </a:r>
            <a:r>
              <a:rPr lang="fi-FI" sz="1200" dirty="0" err="1">
                <a:solidFill>
                  <a:schemeClr val="tx2">
                    <a:lumMod val="75000"/>
                  </a:schemeClr>
                </a:solidFill>
                <a:latin typeface="Times New Roman" pitchFamily="18" charset="0"/>
                <a:cs typeface="Times New Roman" pitchFamily="18" charset="0"/>
              </a:rPr>
              <a:t>narkolepsian</a:t>
            </a:r>
            <a:r>
              <a:rPr lang="fi-FI" sz="1200" dirty="0">
                <a:solidFill>
                  <a:schemeClr val="tx2">
                    <a:lumMod val="75000"/>
                  </a:schemeClr>
                </a:solidFill>
                <a:latin typeface="Times New Roman" pitchFamily="18" charset="0"/>
                <a:cs typeface="Times New Roman" pitchFamily="18" charset="0"/>
              </a:rPr>
              <a:t> oireilla on tapana tasaantua aikaa myöten, kun he oppivat elämään sairautensa kanssa. Hyvään hoitotasapainoon </a:t>
            </a:r>
            <a:r>
              <a:rPr lang="fi-FI" sz="1200" dirty="0" smtClean="0">
                <a:solidFill>
                  <a:schemeClr val="tx2">
                    <a:lumMod val="75000"/>
                  </a:schemeClr>
                </a:solidFill>
                <a:latin typeface="Times New Roman" pitchFamily="18" charset="0"/>
                <a:cs typeface="Times New Roman" pitchFamily="18" charset="0"/>
              </a:rPr>
              <a:t>kuuluu </a:t>
            </a:r>
            <a:r>
              <a:rPr lang="fi-FI" sz="1200" dirty="0">
                <a:solidFill>
                  <a:schemeClr val="tx2">
                    <a:lumMod val="75000"/>
                  </a:schemeClr>
                </a:solidFill>
                <a:latin typeface="Times New Roman" pitchFamily="18" charset="0"/>
                <a:cs typeface="Times New Roman" pitchFamily="18" charset="0"/>
              </a:rPr>
              <a:t>säännölliset elämäntavat, riittävästi liikuntaa, oikea ravitsemus </a:t>
            </a:r>
            <a:r>
              <a:rPr lang="fi-FI" sz="1200" dirty="0" smtClean="0">
                <a:solidFill>
                  <a:schemeClr val="tx2">
                    <a:lumMod val="75000"/>
                  </a:schemeClr>
                </a:solidFill>
                <a:latin typeface="Times New Roman" pitchFamily="18" charset="0"/>
                <a:cs typeface="Times New Roman" pitchFamily="18" charset="0"/>
              </a:rPr>
              <a:t>ja yksilöllinen  </a:t>
            </a:r>
            <a:r>
              <a:rPr lang="fi-FI" sz="1200" dirty="0">
                <a:solidFill>
                  <a:schemeClr val="tx2">
                    <a:lumMod val="75000"/>
                  </a:schemeClr>
                </a:solidFill>
                <a:latin typeface="Times New Roman" pitchFamily="18" charset="0"/>
                <a:cs typeface="Times New Roman" pitchFamily="18" charset="0"/>
              </a:rPr>
              <a:t>lääkehoito.</a:t>
            </a: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r>
              <a:rPr lang="fi-FI" sz="1200" dirty="0" err="1" smtClean="0">
                <a:solidFill>
                  <a:schemeClr val="tx2">
                    <a:lumMod val="75000"/>
                  </a:schemeClr>
                </a:solidFill>
                <a:latin typeface="Times New Roman" panose="02020603050405020304" pitchFamily="18" charset="0"/>
                <a:cs typeface="Times New Roman" pitchFamily="18" charset="0"/>
              </a:rPr>
              <a:t>Narkolepsia</a:t>
            </a:r>
            <a:r>
              <a:rPr lang="fi-FI" sz="1200" dirty="0" smtClean="0">
                <a:solidFill>
                  <a:schemeClr val="tx2">
                    <a:lumMod val="75000"/>
                  </a:schemeClr>
                </a:solidFill>
                <a:latin typeface="Times New Roman" panose="02020603050405020304" pitchFamily="18" charset="0"/>
                <a:cs typeface="Times New Roman" pitchFamily="18" charset="0"/>
              </a:rPr>
              <a:t> </a:t>
            </a:r>
            <a:r>
              <a:rPr lang="fi-FI" sz="1200" dirty="0">
                <a:solidFill>
                  <a:schemeClr val="tx2">
                    <a:lumMod val="75000"/>
                  </a:schemeClr>
                </a:solidFill>
                <a:latin typeface="Times New Roman" panose="02020603050405020304" pitchFamily="18" charset="0"/>
                <a:cs typeface="Times New Roman" pitchFamily="18" charset="0"/>
              </a:rPr>
              <a:t>koostuu monista oireista ja sen vaikutus elämään on yksilöllinen. </a:t>
            </a:r>
            <a:r>
              <a:rPr lang="fi-FI" sz="1200" dirty="0" smtClean="0">
                <a:solidFill>
                  <a:schemeClr val="tx2">
                    <a:lumMod val="75000"/>
                  </a:schemeClr>
                </a:solidFill>
                <a:latin typeface="Times New Roman" panose="02020603050405020304" pitchFamily="18" charset="0"/>
                <a:cs typeface="Times New Roman" pitchFamily="18" charset="0"/>
              </a:rPr>
              <a:t>Kuviossa </a:t>
            </a:r>
            <a:r>
              <a:rPr lang="fi-FI" sz="1200" dirty="0">
                <a:solidFill>
                  <a:schemeClr val="tx2">
                    <a:lumMod val="75000"/>
                  </a:schemeClr>
                </a:solidFill>
                <a:latin typeface="Times New Roman" panose="02020603050405020304" pitchFamily="18" charset="0"/>
                <a:cs typeface="Times New Roman" pitchFamily="18" charset="0"/>
              </a:rPr>
              <a:t>on </a:t>
            </a:r>
            <a:r>
              <a:rPr lang="fi-FI" sz="1200" dirty="0" smtClean="0">
                <a:solidFill>
                  <a:schemeClr val="tx2">
                    <a:lumMod val="75000"/>
                  </a:schemeClr>
                </a:solidFill>
                <a:latin typeface="Times New Roman" panose="02020603050405020304" pitchFamily="18" charset="0"/>
                <a:cs typeface="Times New Roman" pitchFamily="18" charset="0"/>
              </a:rPr>
              <a:t>koottu </a:t>
            </a:r>
            <a:r>
              <a:rPr lang="fi-FI" sz="1200" dirty="0" err="1">
                <a:solidFill>
                  <a:schemeClr val="tx2">
                    <a:lumMod val="75000"/>
                  </a:schemeClr>
                </a:solidFill>
                <a:latin typeface="Times New Roman" panose="02020603050405020304" pitchFamily="18" charset="0"/>
                <a:cs typeface="Times New Roman" pitchFamily="18" charset="0"/>
              </a:rPr>
              <a:t>narkolepsiaan</a:t>
            </a:r>
            <a:r>
              <a:rPr lang="fi-FI" sz="1200" dirty="0">
                <a:solidFill>
                  <a:schemeClr val="tx2">
                    <a:lumMod val="75000"/>
                  </a:schemeClr>
                </a:solidFill>
                <a:latin typeface="Times New Roman" panose="02020603050405020304" pitchFamily="18" charset="0"/>
                <a:cs typeface="Times New Roman" pitchFamily="18" charset="0"/>
              </a:rPr>
              <a:t> liittyviä </a:t>
            </a:r>
            <a:r>
              <a:rPr lang="fi-FI" sz="1200" dirty="0" smtClean="0">
                <a:solidFill>
                  <a:schemeClr val="tx2">
                    <a:lumMod val="75000"/>
                  </a:schemeClr>
                </a:solidFill>
                <a:latin typeface="Times New Roman" panose="02020603050405020304" pitchFamily="18" charset="0"/>
                <a:cs typeface="Times New Roman" pitchFamily="18" charset="0"/>
              </a:rPr>
              <a:t>oireita haastattelemalla </a:t>
            </a:r>
            <a:r>
              <a:rPr lang="fi-FI" sz="1200" dirty="0" err="1" smtClean="0">
                <a:solidFill>
                  <a:schemeClr val="tx2">
                    <a:lumMod val="75000"/>
                  </a:schemeClr>
                </a:solidFill>
                <a:latin typeface="Times New Roman" panose="02020603050405020304" pitchFamily="18" charset="0"/>
                <a:cs typeface="Times New Roman" pitchFamily="18" charset="0"/>
              </a:rPr>
              <a:t>narkoleptikoita</a:t>
            </a:r>
            <a:r>
              <a:rPr lang="fi-FI" sz="1200" dirty="0" smtClean="0">
                <a:solidFill>
                  <a:schemeClr val="tx2">
                    <a:lumMod val="75000"/>
                  </a:schemeClr>
                </a:solidFill>
                <a:latin typeface="Times New Roman" panose="02020603050405020304" pitchFamily="18" charset="0"/>
                <a:cs typeface="Times New Roman" pitchFamily="18" charset="0"/>
              </a:rPr>
              <a:t> </a:t>
            </a:r>
            <a:r>
              <a:rPr lang="fi-FI" sz="1200" dirty="0">
                <a:solidFill>
                  <a:schemeClr val="tx2">
                    <a:lumMod val="75000"/>
                  </a:schemeClr>
                </a:solidFill>
                <a:latin typeface="Times New Roman" panose="02020603050405020304" pitchFamily="18" charset="0"/>
                <a:cs typeface="Times New Roman" pitchFamily="18" charset="0"/>
              </a:rPr>
              <a:t>ja heidän </a:t>
            </a:r>
            <a:r>
              <a:rPr lang="fi-FI" sz="1200" dirty="0" smtClean="0">
                <a:solidFill>
                  <a:schemeClr val="tx2">
                    <a:lumMod val="75000"/>
                  </a:schemeClr>
                </a:solidFill>
                <a:latin typeface="Times New Roman" panose="02020603050405020304" pitchFamily="18" charset="0"/>
                <a:cs typeface="Times New Roman" pitchFamily="18" charset="0"/>
              </a:rPr>
              <a:t>vanhempiaan.</a:t>
            </a:r>
            <a:endParaRPr lang="fi-FI" sz="1200" dirty="0">
              <a:solidFill>
                <a:schemeClr val="tx2">
                  <a:lumMod val="75000"/>
                </a:schemeClr>
              </a:solidFill>
              <a:latin typeface="Times New Roman" panose="02020603050405020304" pitchFamily="18" charset="0"/>
              <a:cs typeface="Times New Roman" pitchFamily="18" charset="0"/>
            </a:endParaRPr>
          </a:p>
          <a:p>
            <a:pPr marL="0" indent="0" algn="just">
              <a:buNone/>
            </a:pPr>
            <a:endParaRPr lang="fi-FI" sz="1200" dirty="0">
              <a:solidFill>
                <a:schemeClr val="accent2">
                  <a:lumMod val="75000"/>
                </a:schemeClr>
              </a:solidFill>
              <a:latin typeface="Times New Roman" pitchFamily="18" charset="0"/>
              <a:cs typeface="Times New Roman" pitchFamily="18" charset="0"/>
            </a:endParaRPr>
          </a:p>
          <a:p>
            <a:pPr marL="0" indent="0" algn="just">
              <a:buNone/>
            </a:pPr>
            <a:endParaRPr lang="fi-FI" sz="1200" dirty="0">
              <a:solidFill>
                <a:schemeClr val="accent2">
                  <a:lumMod val="75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4</a:t>
            </a:r>
          </a:p>
        </p:txBody>
      </p:sp>
      <p:pic>
        <p:nvPicPr>
          <p:cNvPr id="6147"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7363" y="1230586"/>
            <a:ext cx="4341139" cy="36385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orakulmio 8"/>
          <p:cNvSpPr/>
          <p:nvPr/>
        </p:nvSpPr>
        <p:spPr>
          <a:xfrm>
            <a:off x="5241032" y="4652617"/>
            <a:ext cx="4015285" cy="1200329"/>
          </a:xfrm>
          <a:prstGeom prst="rect">
            <a:avLst/>
          </a:prstGeom>
        </p:spPr>
        <p:txBody>
          <a:bodyPr wrap="square">
            <a:spAutoFit/>
          </a:bodyPr>
          <a:lstStyle/>
          <a:p>
            <a:endParaRPr lang="fi-FI" sz="12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fi-FI" sz="12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fi-FI" sz="1200" dirty="0">
              <a:solidFill>
                <a:schemeClr val="tx2">
                  <a:lumMod val="75000"/>
                </a:schemeClr>
              </a:solidFill>
              <a:latin typeface="Times New Roman" panose="02020603050405020304" pitchFamily="18" charset="0"/>
              <a:cs typeface="Times New Roman" panose="02020603050405020304" pitchFamily="18" charset="0"/>
            </a:endParaRPr>
          </a:p>
          <a:p>
            <a:r>
              <a:rPr lang="fi-FI" sz="1200" dirty="0" smtClean="0">
                <a:solidFill>
                  <a:schemeClr val="tx2">
                    <a:lumMod val="75000"/>
                  </a:schemeClr>
                </a:solidFill>
                <a:latin typeface="Times New Roman" panose="02020603050405020304" pitchFamily="18" charset="0"/>
                <a:cs typeface="Times New Roman" panose="02020603050405020304" pitchFamily="18" charset="0"/>
              </a:rPr>
              <a:t>(</a:t>
            </a:r>
            <a:r>
              <a:rPr lang="fi-FI" sz="1200" dirty="0" err="1">
                <a:solidFill>
                  <a:schemeClr val="tx2">
                    <a:lumMod val="75000"/>
                  </a:schemeClr>
                </a:solidFill>
                <a:latin typeface="Times New Roman" panose="02020603050405020304" pitchFamily="18" charset="0"/>
                <a:cs typeface="Times New Roman" panose="02020603050405020304" pitchFamily="18" charset="0"/>
              </a:rPr>
              <a:t>Autti</a:t>
            </a:r>
            <a:r>
              <a:rPr lang="fi-FI" sz="1200" dirty="0">
                <a:solidFill>
                  <a:schemeClr val="tx2">
                    <a:lumMod val="75000"/>
                  </a:schemeClr>
                </a:solidFill>
                <a:latin typeface="Times New Roman" panose="02020603050405020304" pitchFamily="18" charset="0"/>
                <a:cs typeface="Times New Roman" panose="02020603050405020304" pitchFamily="18" charset="0"/>
              </a:rPr>
              <a:t>-Rämö, Ilona; </a:t>
            </a:r>
            <a:r>
              <a:rPr lang="fi-FI" sz="1200" dirty="0" err="1">
                <a:solidFill>
                  <a:schemeClr val="tx2">
                    <a:lumMod val="75000"/>
                  </a:schemeClr>
                </a:solidFill>
                <a:latin typeface="Times New Roman" panose="02020603050405020304" pitchFamily="18" charset="0"/>
                <a:cs typeface="Times New Roman" panose="02020603050405020304" pitchFamily="18" charset="0"/>
              </a:rPr>
              <a:t>Kipola</a:t>
            </a:r>
            <a:r>
              <a:rPr lang="fi-FI" sz="1200" dirty="0">
                <a:solidFill>
                  <a:schemeClr val="tx2">
                    <a:lumMod val="75000"/>
                  </a:schemeClr>
                </a:solidFill>
                <a:latin typeface="Times New Roman" panose="02020603050405020304" pitchFamily="18" charset="0"/>
                <a:cs typeface="Times New Roman" panose="02020603050405020304" pitchFamily="18" charset="0"/>
              </a:rPr>
              <a:t>-Pääkkönen, Anu; Valkonen, Jukka; </a:t>
            </a:r>
            <a:r>
              <a:rPr lang="fi-FI" sz="1200" dirty="0" err="1">
                <a:solidFill>
                  <a:schemeClr val="tx2">
                    <a:lumMod val="75000"/>
                  </a:schemeClr>
                </a:solidFill>
                <a:latin typeface="Times New Roman" panose="02020603050405020304" pitchFamily="18" charset="0"/>
                <a:cs typeface="Times New Roman" panose="02020603050405020304" pitchFamily="18" charset="0"/>
              </a:rPr>
              <a:t>Tuulio-Henkriksson</a:t>
            </a:r>
            <a:r>
              <a:rPr lang="fi-FI" sz="1200" dirty="0">
                <a:solidFill>
                  <a:schemeClr val="tx2">
                    <a:lumMod val="75000"/>
                  </a:schemeClr>
                </a:solidFill>
                <a:latin typeface="Times New Roman" panose="02020603050405020304" pitchFamily="18" charset="0"/>
                <a:cs typeface="Times New Roman" panose="02020603050405020304" pitchFamily="18" charset="0"/>
              </a:rPr>
              <a:t>, Annamari &amp; Härkäpää, Kristiina </a:t>
            </a:r>
            <a:r>
              <a:rPr lang="fi-FI" sz="1200" dirty="0" smtClean="0">
                <a:solidFill>
                  <a:schemeClr val="tx2">
                    <a:lumMod val="75000"/>
                  </a:schemeClr>
                </a:solidFill>
                <a:latin typeface="Times New Roman" panose="02020603050405020304" pitchFamily="18" charset="0"/>
                <a:cs typeface="Times New Roman" panose="02020603050405020304" pitchFamily="18" charset="0"/>
              </a:rPr>
              <a:t>2015, 64.)</a:t>
            </a:r>
            <a:endParaRPr lang="fi-FI" sz="1200" dirty="0"/>
          </a:p>
        </p:txBody>
      </p:sp>
      <p:pic>
        <p:nvPicPr>
          <p:cNvPr id="6" name="Kuva 5"/>
          <p:cNvPicPr>
            <a:picLocks noChangeAspect="1"/>
          </p:cNvPicPr>
          <p:nvPr/>
        </p:nvPicPr>
        <p:blipFill>
          <a:blip r:embed="rId3"/>
          <a:stretch>
            <a:fillRect/>
          </a:stretch>
        </p:blipFill>
        <p:spPr>
          <a:xfrm>
            <a:off x="128464" y="6269325"/>
            <a:ext cx="743776" cy="487722"/>
          </a:xfrm>
          <a:prstGeom prst="rect">
            <a:avLst/>
          </a:prstGeom>
        </p:spPr>
      </p:pic>
    </p:spTree>
    <p:extLst>
      <p:ext uri="{BB962C8B-B14F-4D97-AF65-F5344CB8AC3E}">
        <p14:creationId xmlns:p14="http://schemas.microsoft.com/office/powerpoint/2010/main" val="42637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tsikko 2"/>
          <p:cNvSpPr>
            <a:spLocks noGrp="1"/>
          </p:cNvSpPr>
          <p:nvPr>
            <p:ph type="title"/>
          </p:nvPr>
        </p:nvSpPr>
        <p:spPr>
          <a:xfrm>
            <a:off x="792480" y="642594"/>
            <a:ext cx="8321040" cy="482150"/>
          </a:xfrm>
        </p:spPr>
        <p:txBody>
          <a:bodyPr>
            <a:normAutofit/>
          </a:bodyPr>
          <a:lstStyle/>
          <a:p>
            <a:r>
              <a:rPr lang="fi-FI" sz="1600" b="1" dirty="0" err="1" smtClean="0">
                <a:solidFill>
                  <a:schemeClr val="accent1"/>
                </a:solidFill>
                <a:latin typeface="Times New Roman" panose="02020603050405020304" pitchFamily="18" charset="0"/>
                <a:cs typeface="Times New Roman" panose="02020603050405020304" pitchFamily="18" charset="0"/>
              </a:rPr>
              <a:t>Narkolepsiaa</a:t>
            </a:r>
            <a:r>
              <a:rPr lang="fi-FI" sz="1600" b="1" dirty="0" smtClean="0">
                <a:solidFill>
                  <a:schemeClr val="accent1"/>
                </a:solidFill>
                <a:latin typeface="Times New Roman" panose="02020603050405020304" pitchFamily="18" charset="0"/>
                <a:cs typeface="Times New Roman" panose="02020603050405020304" pitchFamily="18" charset="0"/>
              </a:rPr>
              <a:t> sairastavan erityispiirteiden huomioiminen koulussa</a:t>
            </a:r>
            <a:endParaRPr lang="fi-FI" sz="1600" b="1" dirty="0">
              <a:solidFill>
                <a:schemeClr val="accent1"/>
              </a:solidFill>
              <a:latin typeface="Times New Roman" panose="02020603050405020304" pitchFamily="18" charset="0"/>
              <a:cs typeface="Times New Roman" panose="02020603050405020304" pitchFamily="18" charset="0"/>
            </a:endParaRPr>
          </a:p>
        </p:txBody>
      </p:sp>
      <p:sp>
        <p:nvSpPr>
          <p:cNvPr id="2" name="Sisällön paikkamerkki 1"/>
          <p:cNvSpPr>
            <a:spLocks noGrp="1"/>
          </p:cNvSpPr>
          <p:nvPr>
            <p:ph idx="1"/>
          </p:nvPr>
        </p:nvSpPr>
        <p:spPr>
          <a:xfrm>
            <a:off x="560512" y="1412776"/>
            <a:ext cx="9000000" cy="5760000"/>
          </a:xfrm>
        </p:spPr>
        <p:txBody>
          <a:bodyPr numCol="2" spcCol="540000">
            <a:noAutofit/>
          </a:bodyPr>
          <a:lstStyle/>
          <a:p>
            <a:pPr marL="0" indent="0" algn="just">
              <a:buNone/>
            </a:pPr>
            <a:r>
              <a:rPr lang="fi-FI" sz="1200" dirty="0" smtClean="0">
                <a:solidFill>
                  <a:schemeClr val="tx2">
                    <a:lumMod val="75000"/>
                  </a:schemeClr>
                </a:solidFill>
                <a:latin typeface="Times New Roman" pitchFamily="18" charset="0"/>
                <a:cs typeface="Times New Roman" pitchFamily="18" charset="0"/>
              </a:rPr>
              <a:t>Vireyttä </a:t>
            </a:r>
            <a:r>
              <a:rPr lang="fi-FI" sz="1200" dirty="0">
                <a:solidFill>
                  <a:schemeClr val="tx2">
                    <a:lumMod val="75000"/>
                  </a:schemeClr>
                </a:solidFill>
                <a:latin typeface="Times New Roman" pitchFamily="18" charset="0"/>
                <a:cs typeface="Times New Roman" pitchFamily="18" charset="0"/>
              </a:rPr>
              <a:t>alentavista oireista ei </a:t>
            </a:r>
            <a:r>
              <a:rPr lang="fi-FI" sz="1200" dirty="0" smtClean="0">
                <a:solidFill>
                  <a:schemeClr val="tx2">
                    <a:lumMod val="75000"/>
                  </a:schemeClr>
                </a:solidFill>
                <a:latin typeface="Times New Roman" pitchFamily="18" charset="0"/>
                <a:cs typeface="Times New Roman" pitchFamily="18" charset="0"/>
              </a:rPr>
              <a:t>aina päästä </a:t>
            </a:r>
            <a:r>
              <a:rPr lang="fi-FI" sz="1200" dirty="0">
                <a:solidFill>
                  <a:schemeClr val="tx2">
                    <a:lumMod val="75000"/>
                  </a:schemeClr>
                </a:solidFill>
                <a:latin typeface="Times New Roman" pitchFamily="18" charset="0"/>
                <a:cs typeface="Times New Roman" pitchFamily="18" charset="0"/>
              </a:rPr>
              <a:t>eroon. </a:t>
            </a:r>
            <a:r>
              <a:rPr lang="fi-FI" sz="1200" dirty="0" smtClean="0">
                <a:solidFill>
                  <a:schemeClr val="tx2">
                    <a:lumMod val="75000"/>
                  </a:schemeClr>
                </a:solidFill>
                <a:latin typeface="Times New Roman" pitchFamily="18" charset="0"/>
                <a:cs typeface="Times New Roman" pitchFamily="18" charset="0"/>
              </a:rPr>
              <a:t>Ympäristö tulee järjestää palvelemaan </a:t>
            </a:r>
            <a:r>
              <a:rPr lang="fi-FI" sz="1200" dirty="0" err="1" smtClean="0">
                <a:solidFill>
                  <a:schemeClr val="tx2">
                    <a:lumMod val="75000"/>
                  </a:schemeClr>
                </a:solidFill>
                <a:latin typeface="Times New Roman" pitchFamily="18" charset="0"/>
                <a:cs typeface="Times New Roman" pitchFamily="18" charset="0"/>
              </a:rPr>
              <a:t>narkolepsiaa</a:t>
            </a:r>
            <a:r>
              <a:rPr lang="fi-FI" sz="1200" dirty="0" smtClean="0">
                <a:solidFill>
                  <a:schemeClr val="tx2">
                    <a:lumMod val="75000"/>
                  </a:schemeClr>
                </a:solidFill>
                <a:latin typeface="Times New Roman" pitchFamily="18" charset="0"/>
                <a:cs typeface="Times New Roman" pitchFamily="18" charset="0"/>
              </a:rPr>
              <a:t> sairastavan oppimista ja </a:t>
            </a:r>
            <a:r>
              <a:rPr lang="fi-FI" sz="1200" dirty="0">
                <a:solidFill>
                  <a:schemeClr val="tx2">
                    <a:lumMod val="75000"/>
                  </a:schemeClr>
                </a:solidFill>
                <a:latin typeface="Times New Roman" pitchFamily="18" charset="0"/>
                <a:cs typeface="Times New Roman" pitchFamily="18" charset="0"/>
              </a:rPr>
              <a:t>sosiaalista elämää. </a:t>
            </a: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Hyvä koulujen alkamisajankohta olisi aikaisintaan klo 9.00, etenkin </a:t>
            </a:r>
            <a:r>
              <a:rPr lang="fi-FI" sz="1200" dirty="0">
                <a:solidFill>
                  <a:schemeClr val="tx2">
                    <a:lumMod val="75000"/>
                  </a:schemeClr>
                </a:solidFill>
                <a:latin typeface="Times New Roman" pitchFamily="18" charset="0"/>
                <a:cs typeface="Times New Roman" pitchFamily="18" charset="0"/>
              </a:rPr>
              <a:t>jos koulumatka on </a:t>
            </a:r>
            <a:r>
              <a:rPr lang="fi-FI" sz="1200" dirty="0" smtClean="0">
                <a:solidFill>
                  <a:schemeClr val="tx2">
                    <a:lumMod val="75000"/>
                  </a:schemeClr>
                </a:solidFill>
                <a:latin typeface="Times New Roman" pitchFamily="18" charset="0"/>
                <a:cs typeface="Times New Roman" pitchFamily="18" charset="0"/>
              </a:rPr>
              <a:t>pitkä. Keskittymistä vaativat lukuaineet ja kokeet olisi hyvä sijoittaa aamupäivän viimeisille tunneille. Tällöin vireystila on parhaimmillaan. Myöhäistunnit taas voisivat painottua taitoaineisiin. </a:t>
            </a:r>
            <a:r>
              <a:rPr lang="fi-FI" sz="1200" dirty="0">
                <a:solidFill>
                  <a:schemeClr val="tx2">
                    <a:lumMod val="75000"/>
                  </a:schemeClr>
                </a:solidFill>
                <a:latin typeface="Times New Roman" pitchFamily="18" charset="0"/>
                <a:cs typeface="Times New Roman" pitchFamily="18" charset="0"/>
              </a:rPr>
              <a:t>K</a:t>
            </a:r>
            <a:r>
              <a:rPr lang="fi-FI" sz="1200" dirty="0" smtClean="0">
                <a:solidFill>
                  <a:schemeClr val="tx2">
                    <a:lumMod val="75000"/>
                  </a:schemeClr>
                </a:solidFill>
                <a:latin typeface="Times New Roman" pitchFamily="18" charset="0"/>
                <a:cs typeface="Times New Roman" pitchFamily="18" charset="0"/>
              </a:rPr>
              <a:t>eskittymistä helpottaa silloin oppilaan oma aktiivisuus. </a:t>
            </a: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Ihanteellista olisi, että oppitunnit olisivat etenemiseltään vaihtelevia. Tämä tukisi </a:t>
            </a:r>
            <a:r>
              <a:rPr lang="fi-FI" sz="1200" dirty="0" err="1" smtClean="0">
                <a:solidFill>
                  <a:schemeClr val="tx2">
                    <a:lumMod val="75000"/>
                  </a:schemeClr>
                </a:solidFill>
                <a:latin typeface="Times New Roman" pitchFamily="18" charset="0"/>
                <a:cs typeface="Times New Roman" pitchFamily="18" charset="0"/>
              </a:rPr>
              <a:t>narkoleptikon</a:t>
            </a:r>
            <a:r>
              <a:rPr lang="fi-FI" sz="1200" dirty="0" smtClean="0">
                <a:solidFill>
                  <a:schemeClr val="tx2">
                    <a:lumMod val="75000"/>
                  </a:schemeClr>
                </a:solidFill>
                <a:latin typeface="Times New Roman" pitchFamily="18" charset="0"/>
                <a:cs typeface="Times New Roman" pitchFamily="18" charset="0"/>
              </a:rPr>
              <a:t> kykyä keskittyä opetukseen. Yksitoikkoisessa kuuntelutilanteessa uni vie helposti voiton. Koulussa tulisi olla </a:t>
            </a:r>
            <a:r>
              <a:rPr lang="fi-FI" sz="1200" dirty="0" err="1" smtClean="0">
                <a:solidFill>
                  <a:schemeClr val="tx2">
                    <a:lumMod val="75000"/>
                  </a:schemeClr>
                </a:solidFill>
                <a:latin typeface="Times New Roman" pitchFamily="18" charset="0"/>
                <a:cs typeface="Times New Roman" pitchFamily="18" charset="0"/>
              </a:rPr>
              <a:t>narkolepsiaa</a:t>
            </a:r>
            <a:r>
              <a:rPr lang="fi-FI" sz="1200" dirty="0" smtClean="0">
                <a:solidFill>
                  <a:schemeClr val="tx2">
                    <a:lumMod val="75000"/>
                  </a:schemeClr>
                </a:solidFill>
                <a:latin typeface="Times New Roman" pitchFamily="18" charset="0"/>
                <a:cs typeface="Times New Roman" pitchFamily="18" charset="0"/>
              </a:rPr>
              <a:t> sairastavalle oppilaalle lepotaukoihin sopiva tila</a:t>
            </a:r>
            <a:r>
              <a:rPr lang="fi-FI" sz="1200" dirty="0">
                <a:solidFill>
                  <a:schemeClr val="tx2">
                    <a:lumMod val="75000"/>
                  </a:schemeClr>
                </a:solidFill>
                <a:latin typeface="Times New Roman" pitchFamily="18" charset="0"/>
                <a:cs typeface="Times New Roman" pitchFamily="18" charset="0"/>
              </a:rPr>
              <a:t>. </a:t>
            </a: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Oppitunnit </a:t>
            </a:r>
            <a:r>
              <a:rPr lang="fi-FI" sz="1200" dirty="0">
                <a:solidFill>
                  <a:schemeClr val="tx2">
                    <a:lumMod val="75000"/>
                  </a:schemeClr>
                </a:solidFill>
                <a:latin typeface="Times New Roman" pitchFamily="18" charset="0"/>
                <a:cs typeface="Times New Roman" pitchFamily="18" charset="0"/>
              </a:rPr>
              <a:t>ja luennot olisi oppilaan hyvä nauhoittaa. </a:t>
            </a:r>
            <a:r>
              <a:rPr lang="fi-FI" sz="1200" dirty="0" smtClean="0">
                <a:solidFill>
                  <a:schemeClr val="tx2">
                    <a:lumMod val="75000"/>
                  </a:schemeClr>
                </a:solidFill>
                <a:latin typeface="Times New Roman" pitchFamily="18" charset="0"/>
                <a:cs typeface="Times New Roman" pitchFamily="18" charset="0"/>
              </a:rPr>
              <a:t>Niitä </a:t>
            </a:r>
            <a:r>
              <a:rPr lang="fi-FI" sz="1200" dirty="0">
                <a:solidFill>
                  <a:schemeClr val="tx2">
                    <a:lumMod val="75000"/>
                  </a:schemeClr>
                </a:solidFill>
                <a:latin typeface="Times New Roman" pitchFamily="18" charset="0"/>
                <a:cs typeface="Times New Roman" pitchFamily="18" charset="0"/>
              </a:rPr>
              <a:t>voisi katsella ja kuunnella myöhemmin. </a:t>
            </a:r>
            <a:r>
              <a:rPr lang="fi-FI" sz="1200" dirty="0" smtClean="0">
                <a:solidFill>
                  <a:schemeClr val="tx2">
                    <a:lumMod val="75000"/>
                  </a:schemeClr>
                </a:solidFill>
                <a:latin typeface="Times New Roman" pitchFamily="18" charset="0"/>
                <a:cs typeface="Times New Roman" pitchFamily="18" charset="0"/>
              </a:rPr>
              <a:t>Yksitoikkoisien koulutehtävien aikana </a:t>
            </a:r>
            <a:r>
              <a:rPr lang="fi-FI" sz="1200" dirty="0">
                <a:solidFill>
                  <a:schemeClr val="tx2">
                    <a:lumMod val="75000"/>
                  </a:schemeClr>
                </a:solidFill>
                <a:latin typeface="Times New Roman" pitchFamily="18" charset="0"/>
                <a:cs typeface="Times New Roman" pitchFamily="18" charset="0"/>
              </a:rPr>
              <a:t>tulee pitää pieniä taukoja. </a:t>
            </a:r>
            <a:r>
              <a:rPr lang="fi-FI" sz="1200" dirty="0" smtClean="0">
                <a:solidFill>
                  <a:schemeClr val="tx2">
                    <a:lumMod val="75000"/>
                  </a:schemeClr>
                </a:solidFill>
                <a:latin typeface="Times New Roman" pitchFamily="18" charset="0"/>
                <a:cs typeface="Times New Roman" pitchFamily="18" charset="0"/>
              </a:rPr>
              <a:t>Hereillä </a:t>
            </a:r>
            <a:r>
              <a:rPr lang="fi-FI" sz="1200" dirty="0">
                <a:solidFill>
                  <a:schemeClr val="tx2">
                    <a:lumMod val="75000"/>
                  </a:schemeClr>
                </a:solidFill>
                <a:latin typeface="Times New Roman" pitchFamily="18" charset="0"/>
                <a:cs typeface="Times New Roman" pitchFamily="18" charset="0"/>
              </a:rPr>
              <a:t>pysymistä auttaa </a:t>
            </a:r>
            <a:r>
              <a:rPr lang="fi-FI" sz="1200" dirty="0" smtClean="0">
                <a:solidFill>
                  <a:schemeClr val="tx2">
                    <a:lumMod val="75000"/>
                  </a:schemeClr>
                </a:solidFill>
                <a:latin typeface="Times New Roman" pitchFamily="18" charset="0"/>
                <a:cs typeface="Times New Roman" pitchFamily="18" charset="0"/>
              </a:rPr>
              <a:t>keskittymistä ja </a:t>
            </a:r>
            <a:r>
              <a:rPr lang="fi-FI" sz="1200" dirty="0">
                <a:solidFill>
                  <a:schemeClr val="tx2">
                    <a:lumMod val="75000"/>
                  </a:schemeClr>
                </a:solidFill>
                <a:latin typeface="Times New Roman" pitchFamily="18" charset="0"/>
                <a:cs typeface="Times New Roman" pitchFamily="18" charset="0"/>
              </a:rPr>
              <a:t>vireyttä ylläpitävien </a:t>
            </a:r>
            <a:r>
              <a:rPr lang="fi-FI" sz="1200" dirty="0" smtClean="0">
                <a:solidFill>
                  <a:schemeClr val="tx2">
                    <a:lumMod val="75000"/>
                  </a:schemeClr>
                </a:solidFill>
                <a:latin typeface="Times New Roman" pitchFamily="18" charset="0"/>
                <a:cs typeface="Times New Roman" pitchFamily="18" charset="0"/>
              </a:rPr>
              <a:t>menetelmien </a:t>
            </a:r>
            <a:r>
              <a:rPr lang="fi-FI" sz="1200" dirty="0">
                <a:solidFill>
                  <a:schemeClr val="tx2">
                    <a:lumMod val="75000"/>
                  </a:schemeClr>
                </a:solidFill>
                <a:latin typeface="Times New Roman" pitchFamily="18" charset="0"/>
                <a:cs typeface="Times New Roman" pitchFamily="18" charset="0"/>
              </a:rPr>
              <a:t>löytäminen: </a:t>
            </a:r>
            <a:r>
              <a:rPr lang="fi-FI" sz="1200" dirty="0" err="1" smtClean="0">
                <a:solidFill>
                  <a:schemeClr val="tx2">
                    <a:lumMod val="75000"/>
                  </a:schemeClr>
                </a:solidFill>
                <a:latin typeface="Times New Roman" pitchFamily="18" charset="0"/>
                <a:cs typeface="Times New Roman" pitchFamily="18" charset="0"/>
              </a:rPr>
              <a:t>vihkon</a:t>
            </a:r>
            <a:r>
              <a:rPr lang="fi-FI" sz="1200" dirty="0" smtClean="0">
                <a:solidFill>
                  <a:schemeClr val="tx2">
                    <a:lumMod val="75000"/>
                  </a:schemeClr>
                </a:solidFill>
                <a:latin typeface="Times New Roman" pitchFamily="18" charset="0"/>
                <a:cs typeface="Times New Roman" pitchFamily="18" charset="0"/>
              </a:rPr>
              <a:t> </a:t>
            </a:r>
            <a:r>
              <a:rPr lang="fi-FI" sz="1200" dirty="0">
                <a:solidFill>
                  <a:schemeClr val="tx2">
                    <a:lumMod val="75000"/>
                  </a:schemeClr>
                </a:solidFill>
                <a:latin typeface="Times New Roman" pitchFamily="18" charset="0"/>
                <a:cs typeface="Times New Roman" pitchFamily="18" charset="0"/>
              </a:rPr>
              <a:t>värittely, stressipallon pyörittely, virkkaminen tms. </a:t>
            </a: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Koulussa </a:t>
            </a:r>
            <a:r>
              <a:rPr lang="fi-FI" sz="1200" dirty="0">
                <a:solidFill>
                  <a:schemeClr val="tx2">
                    <a:lumMod val="75000"/>
                  </a:schemeClr>
                </a:solidFill>
                <a:latin typeface="Times New Roman" pitchFamily="18" charset="0"/>
                <a:cs typeface="Times New Roman" pitchFamily="18" charset="0"/>
              </a:rPr>
              <a:t>ensin tarkistetaan läksyt ja sitten siirrytään uuteen asiaan. Uusi asia olisi hyvä opettaa alussa. Joillakin oppilailla väsymys alkaa jo 10 minuuttia tunnin </a:t>
            </a:r>
            <a:r>
              <a:rPr lang="fi-FI" sz="1200" dirty="0" smtClean="0">
                <a:solidFill>
                  <a:schemeClr val="tx2">
                    <a:lumMod val="75000"/>
                  </a:schemeClr>
                </a:solidFill>
                <a:latin typeface="Times New Roman" pitchFamily="18" charset="0"/>
                <a:cs typeface="Times New Roman" pitchFamily="18" charset="0"/>
              </a:rPr>
              <a:t>alkamisesta.</a:t>
            </a: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50000"/>
                  </a:schemeClr>
                </a:solidFill>
                <a:latin typeface="Times New Roman" panose="02020603050405020304" pitchFamily="18" charset="0"/>
                <a:cs typeface="Times New Roman" panose="02020603050405020304" pitchFamily="18" charset="0"/>
              </a:rPr>
              <a:t>5</a:t>
            </a:r>
          </a:p>
        </p:txBody>
      </p:sp>
      <p:pic>
        <p:nvPicPr>
          <p:cNvPr id="8" name="Kuva 7"/>
          <p:cNvPicPr>
            <a:picLocks noChangeAspect="1"/>
          </p:cNvPicPr>
          <p:nvPr/>
        </p:nvPicPr>
        <p:blipFill>
          <a:blip r:embed="rId2"/>
          <a:stretch>
            <a:fillRect/>
          </a:stretch>
        </p:blipFill>
        <p:spPr>
          <a:xfrm>
            <a:off x="5313040" y="3933056"/>
            <a:ext cx="4140000" cy="2296322"/>
          </a:xfrm>
          <a:prstGeom prst="rect">
            <a:avLst/>
          </a:prstGeom>
          <a:ln>
            <a:noFill/>
          </a:ln>
          <a:effectLst>
            <a:outerShdw blurRad="190500" algn="tl" rotWithShape="0">
              <a:srgbClr val="000000">
                <a:alpha val="70000"/>
              </a:srgbClr>
            </a:outerShdw>
          </a:effectLst>
        </p:spPr>
      </p:pic>
      <p:pic>
        <p:nvPicPr>
          <p:cNvPr id="6" name="Kuva 5"/>
          <p:cNvPicPr>
            <a:picLocks noChangeAspect="1"/>
          </p:cNvPicPr>
          <p:nvPr/>
        </p:nvPicPr>
        <p:blipFill>
          <a:blip r:embed="rId3"/>
          <a:stretch>
            <a:fillRect/>
          </a:stretch>
        </p:blipFill>
        <p:spPr>
          <a:xfrm>
            <a:off x="128464" y="6263545"/>
            <a:ext cx="743776" cy="487722"/>
          </a:xfrm>
          <a:prstGeom prst="rect">
            <a:avLst/>
          </a:prstGeom>
        </p:spPr>
      </p:pic>
    </p:spTree>
    <p:extLst>
      <p:ext uri="{BB962C8B-B14F-4D97-AF65-F5344CB8AC3E}">
        <p14:creationId xmlns:p14="http://schemas.microsoft.com/office/powerpoint/2010/main" val="218713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88504" y="1268760"/>
            <a:ext cx="8928992" cy="5007393"/>
          </a:xfrm>
        </p:spPr>
        <p:txBody>
          <a:bodyPr numCol="2" spcCol="540000">
            <a:noAutofit/>
          </a:bodyPr>
          <a:lstStyle/>
          <a:p>
            <a:pPr marL="0" indent="0" algn="just">
              <a:buNone/>
            </a:pPr>
            <a:r>
              <a:rPr lang="fi-FI" sz="1200" dirty="0">
                <a:solidFill>
                  <a:schemeClr val="tx2">
                    <a:lumMod val="75000"/>
                  </a:schemeClr>
                </a:solidFill>
                <a:latin typeface="Times New Roman" pitchFamily="18" charset="0"/>
                <a:cs typeface="Times New Roman" pitchFamily="18" charset="0"/>
              </a:rPr>
              <a:t>Lukuaikaa kokeisiin tulisi oppilaalla olla riittävästi. Kokeisiin ei pysty lukemaan pitkän aikaa yhtäjaksoisesti. Vaikeutta aiheuttavissa koulutehtävissä olisi hyvä oppilaan kanssa miettiä korvaavan tehtävän tekemistä tai </a:t>
            </a:r>
            <a:r>
              <a:rPr lang="fi-FI" sz="1200" dirty="0" smtClean="0">
                <a:solidFill>
                  <a:schemeClr val="tx2">
                    <a:lumMod val="75000"/>
                  </a:schemeClr>
                </a:solidFill>
                <a:latin typeface="Times New Roman" pitchFamily="18" charset="0"/>
                <a:cs typeface="Times New Roman" pitchFamily="18" charset="0"/>
              </a:rPr>
              <a:t>vapautusta.</a:t>
            </a: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Kokeen </a:t>
            </a:r>
            <a:r>
              <a:rPr lang="fi-FI" sz="1200" dirty="0">
                <a:solidFill>
                  <a:schemeClr val="tx2">
                    <a:lumMod val="75000"/>
                  </a:schemeClr>
                </a:solidFill>
                <a:latin typeface="Times New Roman" pitchFamily="18" charset="0"/>
                <a:cs typeface="Times New Roman" pitchFamily="18" charset="0"/>
              </a:rPr>
              <a:t>ajankohtaa olisi hyvä pohtia oppilaan kanssa, jotta hän voisi tehdä kokeen silloin, kun on virkeämpi. Koetta tehdessä oppilaalle voisi antaa tarvittaessa lisäaikaa. </a:t>
            </a:r>
            <a:r>
              <a:rPr lang="fi-FI" sz="1200" dirty="0" smtClean="0">
                <a:solidFill>
                  <a:schemeClr val="tx2">
                    <a:lumMod val="75000"/>
                  </a:schemeClr>
                </a:solidFill>
                <a:latin typeface="Times New Roman" pitchFamily="18" charset="0"/>
                <a:cs typeface="Times New Roman" pitchFamily="18" charset="0"/>
              </a:rPr>
              <a:t>Mahdollisuuksia uusintakokeisiin </a:t>
            </a:r>
            <a:r>
              <a:rPr lang="fi-FI" sz="1200" dirty="0">
                <a:solidFill>
                  <a:schemeClr val="tx2">
                    <a:lumMod val="75000"/>
                  </a:schemeClr>
                </a:solidFill>
                <a:latin typeface="Times New Roman" pitchFamily="18" charset="0"/>
                <a:cs typeface="Times New Roman" pitchFamily="18" charset="0"/>
              </a:rPr>
              <a:t>tulisi lisätä. </a:t>
            </a: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Kotitehtävien </a:t>
            </a:r>
            <a:r>
              <a:rPr lang="fi-FI" sz="1200" dirty="0">
                <a:solidFill>
                  <a:schemeClr val="tx2">
                    <a:lumMod val="75000"/>
                  </a:schemeClr>
                </a:solidFill>
                <a:latin typeface="Times New Roman" pitchFamily="18" charset="0"/>
                <a:cs typeface="Times New Roman" pitchFamily="18" charset="0"/>
              </a:rPr>
              <a:t>määrää </a:t>
            </a:r>
            <a:r>
              <a:rPr lang="fi-FI" sz="1200" dirty="0" smtClean="0">
                <a:solidFill>
                  <a:schemeClr val="tx2">
                    <a:lumMod val="75000"/>
                  </a:schemeClr>
                </a:solidFill>
                <a:latin typeface="Times New Roman" pitchFamily="18" charset="0"/>
                <a:cs typeface="Times New Roman" pitchFamily="18" charset="0"/>
              </a:rPr>
              <a:t>tulisi </a:t>
            </a:r>
            <a:r>
              <a:rPr lang="fi-FI" sz="1200" dirty="0">
                <a:solidFill>
                  <a:schemeClr val="tx2">
                    <a:lumMod val="75000"/>
                  </a:schemeClr>
                </a:solidFill>
                <a:latin typeface="Times New Roman" pitchFamily="18" charset="0"/>
                <a:cs typeface="Times New Roman" pitchFamily="18" charset="0"/>
              </a:rPr>
              <a:t>yksilöllisesti </a:t>
            </a:r>
            <a:r>
              <a:rPr lang="fi-FI" sz="1200" dirty="0" smtClean="0">
                <a:solidFill>
                  <a:schemeClr val="tx2">
                    <a:lumMod val="75000"/>
                  </a:schemeClr>
                </a:solidFill>
                <a:latin typeface="Times New Roman" pitchFamily="18" charset="0"/>
                <a:cs typeface="Times New Roman" pitchFamily="18" charset="0"/>
              </a:rPr>
              <a:t>miettiä</a:t>
            </a:r>
            <a:r>
              <a:rPr lang="fi-FI" sz="1200" dirty="0">
                <a:solidFill>
                  <a:schemeClr val="tx2">
                    <a:lumMod val="75000"/>
                  </a:schemeClr>
                </a:solidFill>
                <a:latin typeface="Times New Roman" pitchFamily="18" charset="0"/>
                <a:cs typeface="Times New Roman" pitchFamily="18" charset="0"/>
              </a:rPr>
              <a:t> </a:t>
            </a:r>
            <a:r>
              <a:rPr lang="fi-FI" sz="1200" dirty="0" smtClean="0">
                <a:solidFill>
                  <a:schemeClr val="tx2">
                    <a:lumMod val="75000"/>
                  </a:schemeClr>
                </a:solidFill>
                <a:latin typeface="Times New Roman" pitchFamily="18" charset="0"/>
                <a:cs typeface="Times New Roman" pitchFamily="18" charset="0"/>
              </a:rPr>
              <a:t>ja mahdollisesti vähentää, ettei </a:t>
            </a:r>
            <a:r>
              <a:rPr lang="fi-FI" sz="1200" dirty="0">
                <a:solidFill>
                  <a:schemeClr val="tx2">
                    <a:lumMod val="75000"/>
                  </a:schemeClr>
                </a:solidFill>
                <a:latin typeface="Times New Roman" pitchFamily="18" charset="0"/>
                <a:cs typeface="Times New Roman" pitchFamily="18" charset="0"/>
              </a:rPr>
              <a:t>oppilaan vapaa-aika kuluisi pelkästään nukkumiseen ja läksyjen tekoon. Vaikeutta aiheuttavissa koulutehtävissä voisi oppilaan kanssa miettiä korvaavan tehtävän </a:t>
            </a:r>
            <a:r>
              <a:rPr lang="fi-FI" sz="1200" dirty="0" smtClean="0">
                <a:solidFill>
                  <a:schemeClr val="tx2">
                    <a:lumMod val="75000"/>
                  </a:schemeClr>
                </a:solidFill>
                <a:latin typeface="Times New Roman" pitchFamily="18" charset="0"/>
                <a:cs typeface="Times New Roman" pitchFamily="18" charset="0"/>
              </a:rPr>
              <a:t>tekemistä </a:t>
            </a:r>
            <a:r>
              <a:rPr lang="fi-FI" sz="1200" dirty="0">
                <a:solidFill>
                  <a:schemeClr val="tx2">
                    <a:lumMod val="75000"/>
                  </a:schemeClr>
                </a:solidFill>
                <a:latin typeface="Times New Roman" pitchFamily="18" charset="0"/>
                <a:cs typeface="Times New Roman" pitchFamily="18" charset="0"/>
              </a:rPr>
              <a:t>tai mahdollisuutta vapautukseen.</a:t>
            </a: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tx2">
                    <a:lumMod val="75000"/>
                  </a:schemeClr>
                </a:solidFill>
                <a:latin typeface="Times New Roman" pitchFamily="18" charset="0"/>
                <a:cs typeface="Times New Roman" pitchFamily="18" charset="0"/>
              </a:rPr>
              <a:t>Liikuntatunneilla väsymys voi aiheuttaa tapaturmia. </a:t>
            </a:r>
            <a:r>
              <a:rPr lang="fi-FI" sz="1200" dirty="0" err="1" smtClean="0">
                <a:solidFill>
                  <a:schemeClr val="tx2">
                    <a:lumMod val="75000"/>
                  </a:schemeClr>
                </a:solidFill>
                <a:latin typeface="Times New Roman" pitchFamily="18" charset="0"/>
                <a:cs typeface="Times New Roman" pitchFamily="18" charset="0"/>
              </a:rPr>
              <a:t>Katapleksian</a:t>
            </a:r>
            <a:r>
              <a:rPr lang="fi-FI" sz="1200" dirty="0" smtClean="0">
                <a:solidFill>
                  <a:schemeClr val="tx2">
                    <a:lumMod val="75000"/>
                  </a:schemeClr>
                </a:solidFill>
                <a:latin typeface="Times New Roman" pitchFamily="18" charset="0"/>
                <a:cs typeface="Times New Roman" pitchFamily="18" charset="0"/>
              </a:rPr>
              <a:t> oireet voivat uidessa, sukeltaessa tai kiipeillessä aiheuttaa henkeä uhkaavia tilanteita. Opettajan tulee tarkkailla oppilaan vointia koko tunnin ajan. </a:t>
            </a: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r>
              <a:rPr lang="fi-FI" sz="1200" dirty="0" err="1" smtClean="0">
                <a:solidFill>
                  <a:schemeClr val="tx2">
                    <a:lumMod val="75000"/>
                  </a:schemeClr>
                </a:solidFill>
                <a:latin typeface="Times New Roman" pitchFamily="18" charset="0"/>
                <a:cs typeface="Times New Roman" pitchFamily="18" charset="0"/>
              </a:rPr>
              <a:t>Katapleksian</a:t>
            </a:r>
            <a:r>
              <a:rPr lang="fi-FI" sz="1200" dirty="0" smtClean="0">
                <a:solidFill>
                  <a:schemeClr val="tx2">
                    <a:lumMod val="75000"/>
                  </a:schemeClr>
                </a:solidFill>
                <a:latin typeface="Times New Roman" pitchFamily="18" charset="0"/>
                <a:cs typeface="Times New Roman" pitchFamily="18" charset="0"/>
              </a:rPr>
              <a:t> voivat </a:t>
            </a:r>
            <a:r>
              <a:rPr lang="fi-FI" sz="1200" dirty="0">
                <a:solidFill>
                  <a:schemeClr val="tx2">
                    <a:lumMod val="75000"/>
                  </a:schemeClr>
                </a:solidFill>
                <a:latin typeface="Times New Roman" pitchFamily="18" charset="0"/>
                <a:cs typeface="Times New Roman" pitchFamily="18" charset="0"/>
              </a:rPr>
              <a:t>käynnistää väsymyksen lisäksi voimakkaat </a:t>
            </a:r>
            <a:r>
              <a:rPr lang="fi-FI" sz="1200" dirty="0" smtClean="0">
                <a:solidFill>
                  <a:schemeClr val="tx2">
                    <a:lumMod val="75000"/>
                  </a:schemeClr>
                </a:solidFill>
                <a:latin typeface="Times New Roman" pitchFamily="18" charset="0"/>
                <a:cs typeface="Times New Roman" pitchFamily="18" charset="0"/>
              </a:rPr>
              <a:t>tunnetilat. </a:t>
            </a:r>
            <a:r>
              <a:rPr lang="fi-FI" sz="1200" dirty="0" err="1" smtClean="0">
                <a:solidFill>
                  <a:schemeClr val="tx2">
                    <a:lumMod val="75000"/>
                  </a:schemeClr>
                </a:solidFill>
                <a:latin typeface="Times New Roman" pitchFamily="18" charset="0"/>
                <a:cs typeface="Times New Roman" pitchFamily="18" charset="0"/>
              </a:rPr>
              <a:t>Katapleksian</a:t>
            </a:r>
            <a:r>
              <a:rPr lang="fi-FI" sz="1200" dirty="0" smtClean="0">
                <a:solidFill>
                  <a:schemeClr val="tx2">
                    <a:lumMod val="75000"/>
                  </a:schemeClr>
                </a:solidFill>
                <a:latin typeface="Times New Roman" pitchFamily="18" charset="0"/>
                <a:cs typeface="Times New Roman" pitchFamily="18" charset="0"/>
              </a:rPr>
              <a:t> </a:t>
            </a:r>
            <a:r>
              <a:rPr lang="fi-FI" sz="1200" dirty="0">
                <a:solidFill>
                  <a:schemeClr val="tx2">
                    <a:lumMod val="75000"/>
                  </a:schemeClr>
                </a:solidFill>
                <a:latin typeface="Times New Roman" pitchFamily="18" charset="0"/>
                <a:cs typeface="Times New Roman" pitchFamily="18" charset="0"/>
              </a:rPr>
              <a:t>vaikutus olisi hyvä huomioida oppimistilanteissa ja harjoituksissa, joihin </a:t>
            </a:r>
            <a:r>
              <a:rPr lang="fi-FI" sz="1200" dirty="0" smtClean="0">
                <a:solidFill>
                  <a:schemeClr val="tx2">
                    <a:lumMod val="75000"/>
                  </a:schemeClr>
                </a:solidFill>
                <a:latin typeface="Times New Roman" pitchFamily="18" charset="0"/>
                <a:cs typeface="Times New Roman" pitchFamily="18" charset="0"/>
              </a:rPr>
              <a:t>sisältyy jännitystä, kuten </a:t>
            </a:r>
            <a:r>
              <a:rPr lang="fi-FI" sz="1200" dirty="0">
                <a:solidFill>
                  <a:schemeClr val="tx2">
                    <a:lumMod val="75000"/>
                  </a:schemeClr>
                </a:solidFill>
                <a:latin typeface="Times New Roman" pitchFamily="18" charset="0"/>
                <a:cs typeface="Times New Roman" pitchFamily="18" charset="0"/>
              </a:rPr>
              <a:t>yleisön edessä </a:t>
            </a:r>
            <a:r>
              <a:rPr lang="fi-FI" sz="1200" dirty="0" smtClean="0">
                <a:solidFill>
                  <a:schemeClr val="tx2">
                    <a:lumMod val="75000"/>
                  </a:schemeClr>
                </a:solidFill>
                <a:latin typeface="Times New Roman" pitchFamily="18" charset="0"/>
                <a:cs typeface="Times New Roman" pitchFamily="18" charset="0"/>
              </a:rPr>
              <a:t>olemista ja  esiintymistä. </a:t>
            </a:r>
            <a:endParaRPr lang="fi-FI" sz="1200" dirty="0">
              <a:solidFill>
                <a:schemeClr val="tx2">
                  <a:lumMod val="75000"/>
                </a:schemeClr>
              </a:solidFill>
              <a:latin typeface="Times New Roman" pitchFamily="18" charset="0"/>
              <a:cs typeface="Times New Roman" pitchFamily="18" charset="0"/>
            </a:endParaRPr>
          </a:p>
          <a:p>
            <a:pPr marL="0" indent="0" algn="just">
              <a:lnSpc>
                <a:spcPct val="120000"/>
              </a:lnSpc>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75000"/>
                </a:schemeClr>
              </a:solidFill>
              <a:latin typeface="Times New Roman" pitchFamily="18" charset="0"/>
              <a:cs typeface="Times New Roman" pitchFamily="18" charset="0"/>
            </a:endParaRPr>
          </a:p>
          <a:p>
            <a:pPr marL="0" indent="0" algn="just">
              <a:buNone/>
            </a:pPr>
            <a:endParaRPr lang="fi-FI" sz="1200" dirty="0">
              <a:solidFill>
                <a:schemeClr val="tx2">
                  <a:lumMod val="50000"/>
                </a:schemeClr>
              </a:solidFill>
              <a:latin typeface="Times New Roman" pitchFamily="18" charset="0"/>
              <a:cs typeface="Times New Roman" pitchFamily="18" charset="0"/>
            </a:endParaRPr>
          </a:p>
          <a:p>
            <a:pPr marL="0" indent="0" algn="just">
              <a:buNone/>
            </a:pPr>
            <a:endParaRPr lang="fi-FI" sz="1200" dirty="0">
              <a:solidFill>
                <a:schemeClr val="tx2">
                  <a:lumMod val="50000"/>
                </a:schemeClr>
              </a:solidFill>
              <a:latin typeface="Times New Roman" pitchFamily="18" charset="0"/>
              <a:cs typeface="Times New Roman" pitchFamily="18" charset="0"/>
            </a:endParaRPr>
          </a:p>
          <a:p>
            <a:pPr marL="0" indent="0" algn="just">
              <a:buNone/>
            </a:pPr>
            <a:endParaRPr lang="fi-FI" sz="1200" dirty="0" smtClean="0">
              <a:solidFill>
                <a:schemeClr val="tx2">
                  <a:lumMod val="50000"/>
                </a:schemeClr>
              </a:solidFill>
              <a:latin typeface="Times New Roman" pitchFamily="18" charset="0"/>
              <a:cs typeface="Times New Roman" pitchFamily="18" charset="0"/>
            </a:endParaRPr>
          </a:p>
          <a:p>
            <a:pPr marL="0" indent="0" algn="just">
              <a:buNone/>
            </a:pPr>
            <a:endParaRPr lang="fi-FI" sz="1200" dirty="0">
              <a:solidFill>
                <a:schemeClr val="tx2">
                  <a:lumMod val="50000"/>
                </a:schemeClr>
              </a:solidFill>
              <a:latin typeface="Times New Roman" pitchFamily="18" charset="0"/>
              <a:cs typeface="Times New Roman" pitchFamily="18" charset="0"/>
            </a:endParaRPr>
          </a:p>
          <a:p>
            <a:pPr marL="0" indent="0" algn="just">
              <a:buNone/>
            </a:pPr>
            <a:endParaRPr lang="fi-FI" sz="1200" dirty="0" smtClean="0">
              <a:solidFill>
                <a:schemeClr val="tx2">
                  <a:lumMod val="50000"/>
                </a:schemeClr>
              </a:solidFill>
              <a:latin typeface="Times New Roman" pitchFamily="18" charset="0"/>
              <a:cs typeface="Times New Roman"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6</a:t>
            </a:r>
          </a:p>
        </p:txBody>
      </p:sp>
      <p:pic>
        <p:nvPicPr>
          <p:cNvPr id="6" name="Kuva 5"/>
          <p:cNvPicPr>
            <a:picLocks noChangeAspect="1"/>
          </p:cNvPicPr>
          <p:nvPr/>
        </p:nvPicPr>
        <p:blipFill>
          <a:blip r:embed="rId3"/>
          <a:stretch>
            <a:fillRect/>
          </a:stretch>
        </p:blipFill>
        <p:spPr>
          <a:xfrm>
            <a:off x="5104242" y="3962326"/>
            <a:ext cx="4279488" cy="2340000"/>
          </a:xfrm>
          <a:prstGeom prst="rect">
            <a:avLst/>
          </a:prstGeom>
          <a:ln>
            <a:noFill/>
          </a:ln>
          <a:effectLst>
            <a:outerShdw blurRad="190500" algn="tl" rotWithShape="0">
              <a:srgbClr val="000000">
                <a:alpha val="70000"/>
              </a:srgbClr>
            </a:outerShdw>
          </a:effectLst>
        </p:spPr>
      </p:pic>
      <p:pic>
        <p:nvPicPr>
          <p:cNvPr id="3" name="Kuva 2"/>
          <p:cNvPicPr>
            <a:picLocks noChangeAspect="1"/>
          </p:cNvPicPr>
          <p:nvPr/>
        </p:nvPicPr>
        <p:blipFill>
          <a:blip r:embed="rId4"/>
          <a:stretch>
            <a:fillRect/>
          </a:stretch>
        </p:blipFill>
        <p:spPr>
          <a:xfrm>
            <a:off x="150382" y="6254738"/>
            <a:ext cx="743776" cy="487722"/>
          </a:xfrm>
          <a:prstGeom prst="rect">
            <a:avLst/>
          </a:prstGeom>
        </p:spPr>
      </p:pic>
    </p:spTree>
    <p:extLst>
      <p:ext uri="{BB962C8B-B14F-4D97-AF65-F5344CB8AC3E}">
        <p14:creationId xmlns:p14="http://schemas.microsoft.com/office/powerpoint/2010/main" val="338966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Otsikko 7"/>
          <p:cNvSpPr>
            <a:spLocks noGrp="1"/>
          </p:cNvSpPr>
          <p:nvPr>
            <p:ph type="title"/>
          </p:nvPr>
        </p:nvSpPr>
        <p:spPr>
          <a:xfrm>
            <a:off x="792480" y="642594"/>
            <a:ext cx="8321040" cy="410142"/>
          </a:xfrm>
        </p:spPr>
        <p:txBody>
          <a:bodyPr>
            <a:normAutofit/>
          </a:bodyPr>
          <a:lstStyle/>
          <a:p>
            <a:r>
              <a:rPr lang="fi-FI" sz="1600" b="1" dirty="0" err="1" smtClean="0">
                <a:solidFill>
                  <a:schemeClr val="accent1"/>
                </a:solidFill>
                <a:latin typeface="Times New Roman" panose="02020603050405020304" pitchFamily="18" charset="0"/>
                <a:cs typeface="Times New Roman" panose="02020603050405020304" pitchFamily="18" charset="0"/>
              </a:rPr>
              <a:t>Narkolepsiaa</a:t>
            </a:r>
            <a:r>
              <a:rPr lang="fi-FI" sz="1600" b="1" dirty="0" smtClean="0">
                <a:solidFill>
                  <a:schemeClr val="accent1"/>
                </a:solidFill>
                <a:latin typeface="Times New Roman" panose="02020603050405020304" pitchFamily="18" charset="0"/>
                <a:cs typeface="Times New Roman" panose="02020603050405020304" pitchFamily="18" charset="0"/>
              </a:rPr>
              <a:t> sairastavan tukeminen</a:t>
            </a:r>
            <a:endParaRPr lang="fi-FI" sz="1600" b="1" dirty="0">
              <a:solidFill>
                <a:schemeClr val="accent1"/>
              </a:solidFill>
              <a:latin typeface="Times New Roman" panose="02020603050405020304" pitchFamily="18" charset="0"/>
              <a:cs typeface="Times New Roman" panose="02020603050405020304" pitchFamily="18" charset="0"/>
            </a:endParaRPr>
          </a:p>
        </p:txBody>
      </p:sp>
      <p:sp>
        <p:nvSpPr>
          <p:cNvPr id="2" name="Sisällön paikkamerkki 1"/>
          <p:cNvSpPr>
            <a:spLocks noGrp="1"/>
          </p:cNvSpPr>
          <p:nvPr>
            <p:ph idx="1"/>
          </p:nvPr>
        </p:nvSpPr>
        <p:spPr>
          <a:xfrm>
            <a:off x="488504" y="1484784"/>
            <a:ext cx="8941875" cy="4791369"/>
          </a:xfrm>
        </p:spPr>
        <p:txBody>
          <a:bodyPr numCol="2" spcCol="540000">
            <a:noAutofit/>
          </a:bodyPr>
          <a:lstStyle/>
          <a:p>
            <a:pPr marL="0" indent="0" algn="just">
              <a:buNone/>
            </a:pPr>
            <a:r>
              <a:rPr lang="fi-FI" sz="1200" dirty="0">
                <a:solidFill>
                  <a:schemeClr val="tx2">
                    <a:lumMod val="75000"/>
                  </a:schemeClr>
                </a:solidFill>
                <a:latin typeface="Times New Roman" pitchFamily="18" charset="0"/>
                <a:cs typeface="Times New Roman" pitchFamily="18" charset="0"/>
              </a:rPr>
              <a:t>Oppilaalle tulisi suunnitella oma henkilökohtainen opetussuunnitelma, jossa otetaan huomioon tarvittavat tukitoimet. Osalla 8-10 oppilaan pienryhmissä opiskelu on havaittu hyväksi.</a:t>
            </a:r>
            <a:endParaRPr lang="fi-FI" sz="1200" i="1" dirty="0">
              <a:solidFill>
                <a:schemeClr val="bg2">
                  <a:lumMod val="25000"/>
                </a:schemeClr>
              </a:solidFill>
              <a:latin typeface="Times New Roman" panose="02020603050405020304" pitchFamily="18" charset="0"/>
              <a:cs typeface="Times New Roman" panose="02020603050405020304" pitchFamily="18" charset="0"/>
            </a:endParaRPr>
          </a:p>
          <a:p>
            <a:pPr marL="0" indent="0" algn="just">
              <a:buNone/>
            </a:pPr>
            <a:endParaRPr lang="fi-FI" sz="1200" dirty="0">
              <a:solidFill>
                <a:schemeClr val="bg2">
                  <a:lumMod val="25000"/>
                </a:schemeClr>
              </a:solidFill>
              <a:latin typeface="Times New Roman" panose="02020603050405020304" pitchFamily="18" charset="0"/>
              <a:cs typeface="Times New Roman" panose="02020603050405020304" pitchFamily="18" charset="0"/>
            </a:endParaRPr>
          </a:p>
          <a:p>
            <a:pPr marL="0" indent="0" algn="just">
              <a:buNone/>
            </a:pPr>
            <a:r>
              <a:rPr lang="fi-FI" sz="1200" dirty="0">
                <a:solidFill>
                  <a:schemeClr val="tx2">
                    <a:lumMod val="75000"/>
                  </a:schemeClr>
                </a:solidFill>
                <a:latin typeface="Times New Roman" panose="02020603050405020304" pitchFamily="18" charset="0"/>
                <a:cs typeface="Times New Roman" panose="02020603050405020304" pitchFamily="18" charset="0"/>
              </a:rPr>
              <a:t>O</a:t>
            </a:r>
            <a:r>
              <a:rPr lang="fi-FI" sz="1200" dirty="0" smtClean="0">
                <a:solidFill>
                  <a:schemeClr val="tx2">
                    <a:lumMod val="75000"/>
                  </a:schemeClr>
                </a:solidFill>
                <a:latin typeface="Times New Roman" panose="02020603050405020304" pitchFamily="18" charset="0"/>
                <a:cs typeface="Times New Roman" panose="02020603050405020304" pitchFamily="18" charset="0"/>
              </a:rPr>
              <a:t>ikeanlaisilla </a:t>
            </a:r>
            <a:r>
              <a:rPr lang="fi-FI" sz="1200" dirty="0">
                <a:solidFill>
                  <a:schemeClr val="tx2">
                    <a:lumMod val="75000"/>
                  </a:schemeClr>
                </a:solidFill>
                <a:latin typeface="Times New Roman" panose="02020603050405020304" pitchFamily="18" charset="0"/>
                <a:cs typeface="Times New Roman" panose="02020603050405020304" pitchFamily="18" charset="0"/>
              </a:rPr>
              <a:t>tukitoimilla, sairauden huomioon ottavalla opetuksella ja ymmärtävällä asenteella voidaan vaikuttaa lapsen itsetuntoon sekä </a:t>
            </a:r>
            <a:r>
              <a:rPr lang="fi-FI" sz="1200" dirty="0" smtClean="0">
                <a:solidFill>
                  <a:schemeClr val="tx2">
                    <a:lumMod val="75000"/>
                  </a:schemeClr>
                </a:solidFill>
                <a:latin typeface="Times New Roman" panose="02020603050405020304" pitchFamily="18" charset="0"/>
                <a:cs typeface="Times New Roman" panose="02020603050405020304" pitchFamily="18" charset="0"/>
              </a:rPr>
              <a:t>antaa hyviä valmiuksia jatko-opintoihin</a:t>
            </a:r>
            <a:r>
              <a:rPr lang="fi-FI" sz="1200" dirty="0">
                <a:solidFill>
                  <a:schemeClr val="tx2">
                    <a:lumMod val="75000"/>
                  </a:schemeClr>
                </a:solidFill>
                <a:latin typeface="Times New Roman" panose="02020603050405020304" pitchFamily="18" charset="0"/>
                <a:cs typeface="Times New Roman" panose="02020603050405020304" pitchFamily="18" charset="0"/>
              </a:rPr>
              <a:t>. </a:t>
            </a:r>
          </a:p>
          <a:p>
            <a:pPr marL="0" indent="0" algn="just">
              <a:buNone/>
            </a:pPr>
            <a:endParaRPr lang="fi-FI" sz="1200" dirty="0" smtClean="0">
              <a:solidFill>
                <a:schemeClr val="bg2">
                  <a:lumMod val="25000"/>
                </a:schemeClr>
              </a:solidFill>
              <a:latin typeface="Times New Roman" panose="02020603050405020304" pitchFamily="18" charset="0"/>
              <a:cs typeface="Times New Roman" panose="02020603050405020304" pitchFamily="18" charset="0"/>
            </a:endParaRPr>
          </a:p>
          <a:p>
            <a:pPr marL="0" lvl="0" indent="0" algn="just">
              <a:buClr>
                <a:prstClr val="black">
                  <a:lumMod val="85000"/>
                  <a:lumOff val="15000"/>
                </a:prstClr>
              </a:buClr>
              <a:buNone/>
            </a:pPr>
            <a:r>
              <a:rPr lang="fi-FI" sz="1200" dirty="0" smtClean="0">
                <a:solidFill>
                  <a:schemeClr val="bg2">
                    <a:lumMod val="25000"/>
                  </a:schemeClr>
                </a:solidFill>
                <a:latin typeface="Times New Roman" panose="02020603050405020304" pitchFamily="18" charset="0"/>
                <a:cs typeface="Times New Roman" panose="02020603050405020304" pitchFamily="18" charset="0"/>
              </a:rPr>
              <a:t>Säännölliset elämäntavat, unirytmi, ravintotasapaino sekä liikunta tukevat  </a:t>
            </a:r>
            <a:r>
              <a:rPr lang="fi-FI" sz="1200" dirty="0" err="1" smtClean="0">
                <a:solidFill>
                  <a:schemeClr val="bg2">
                    <a:lumMod val="25000"/>
                  </a:schemeClr>
                </a:solidFill>
                <a:latin typeface="Times New Roman" panose="02020603050405020304" pitchFamily="18" charset="0"/>
                <a:cs typeface="Times New Roman" panose="02020603050405020304" pitchFamily="18" charset="0"/>
              </a:rPr>
              <a:t>narkolepsiaa</a:t>
            </a:r>
            <a:r>
              <a:rPr lang="fi-FI" sz="1200" dirty="0" smtClean="0">
                <a:solidFill>
                  <a:schemeClr val="bg2">
                    <a:lumMod val="25000"/>
                  </a:schemeClr>
                </a:solidFill>
                <a:latin typeface="Times New Roman" panose="02020603050405020304" pitchFamily="18" charset="0"/>
                <a:cs typeface="Times New Roman" panose="02020603050405020304" pitchFamily="18" charset="0"/>
              </a:rPr>
              <a:t> sairastavan hyvinvointia. Jaksamiseen voidaan vaikuttaa välttämällä aamupäivällä raskaampaa syömistä, kuten hiilihydraatteja, makeita ja rasvaisia ruokia. B-, C-, ja D-vitamiinia tulee saada normaalisti.</a:t>
            </a:r>
          </a:p>
          <a:p>
            <a:pPr marL="0" lvl="0" indent="0" algn="just">
              <a:buClr>
                <a:prstClr val="black">
                  <a:lumMod val="85000"/>
                  <a:lumOff val="15000"/>
                </a:prstClr>
              </a:buClr>
              <a:buNone/>
            </a:pPr>
            <a:endParaRPr lang="fi-FI" sz="1200" dirty="0" smtClean="0">
              <a:solidFill>
                <a:schemeClr val="bg2">
                  <a:lumMod val="25000"/>
                </a:schemeClr>
              </a:solidFill>
              <a:latin typeface="Times New Roman" panose="02020603050405020304" pitchFamily="18" charset="0"/>
              <a:cs typeface="Times New Roman" panose="02020603050405020304" pitchFamily="18" charset="0"/>
            </a:endParaRPr>
          </a:p>
          <a:p>
            <a:pPr marL="0" lvl="0" indent="0" algn="just">
              <a:buClr>
                <a:prstClr val="black">
                  <a:lumMod val="85000"/>
                  <a:lumOff val="15000"/>
                </a:prstClr>
              </a:buClr>
              <a:buNone/>
            </a:pPr>
            <a:r>
              <a:rPr lang="fi-FI" sz="1200" dirty="0" smtClean="0">
                <a:solidFill>
                  <a:schemeClr val="bg2">
                    <a:lumMod val="25000"/>
                  </a:schemeClr>
                </a:solidFill>
                <a:latin typeface="Times New Roman" panose="02020603050405020304" pitchFamily="18" charset="0"/>
                <a:cs typeface="Times New Roman" panose="02020603050405020304" pitchFamily="18" charset="0"/>
              </a:rPr>
              <a:t>Otteita opinnäytetyön haastatteluista:</a:t>
            </a:r>
          </a:p>
          <a:p>
            <a:pPr marL="540000" indent="0" algn="just">
              <a:buNone/>
            </a:pPr>
            <a:r>
              <a:rPr lang="fi-FI" sz="1200" i="1" dirty="0" smtClean="0">
                <a:solidFill>
                  <a:schemeClr val="bg2">
                    <a:lumMod val="25000"/>
                  </a:schemeClr>
                </a:solidFill>
                <a:latin typeface="Times New Roman" panose="02020603050405020304" pitchFamily="18" charset="0"/>
                <a:cs typeface="Times New Roman" panose="02020603050405020304" pitchFamily="18" charset="0"/>
              </a:rPr>
              <a:t>”</a:t>
            </a:r>
            <a:r>
              <a:rPr lang="fi-FI" sz="1200" i="1" dirty="0">
                <a:solidFill>
                  <a:schemeClr val="bg2">
                    <a:lumMod val="25000"/>
                  </a:schemeClr>
                </a:solidFill>
                <a:latin typeface="Times New Roman" panose="02020603050405020304" pitchFamily="18" charset="0"/>
                <a:cs typeface="Times New Roman" panose="02020603050405020304" pitchFamily="18" charset="0"/>
              </a:rPr>
              <a:t>Oppilaalle kannattaa antaa takapulpetti, jos ei itse halua eteen. Sitten ei tarvitse olla nolona kun pää nytkähtelee ja takana muut naureskelee. </a:t>
            </a:r>
            <a:r>
              <a:rPr lang="fi-FI" sz="1200" i="1" dirty="0" err="1">
                <a:solidFill>
                  <a:schemeClr val="bg2">
                    <a:lumMod val="25000"/>
                  </a:schemeClr>
                </a:solidFill>
                <a:latin typeface="Times New Roman" panose="02020603050405020304" pitchFamily="18" charset="0"/>
                <a:cs typeface="Times New Roman" panose="02020603050405020304" pitchFamily="18" charset="0"/>
              </a:rPr>
              <a:t>Mä</a:t>
            </a:r>
            <a:r>
              <a:rPr lang="fi-FI" sz="1200" i="1" dirty="0">
                <a:solidFill>
                  <a:schemeClr val="bg2">
                    <a:lumMod val="25000"/>
                  </a:schemeClr>
                </a:solidFill>
                <a:latin typeface="Times New Roman" panose="02020603050405020304" pitchFamily="18" charset="0"/>
                <a:cs typeface="Times New Roman" panose="02020603050405020304" pitchFamily="18" charset="0"/>
              </a:rPr>
              <a:t> opiskelin ison osan itse, sillä en pysynyt tunnilla hereillä kuin alun</a:t>
            </a:r>
            <a:r>
              <a:rPr lang="fi-FI" sz="1200" i="1" dirty="0" smtClean="0">
                <a:solidFill>
                  <a:schemeClr val="bg2">
                    <a:lumMod val="25000"/>
                  </a:schemeClr>
                </a:solidFill>
                <a:latin typeface="Times New Roman" panose="02020603050405020304" pitchFamily="18" charset="0"/>
                <a:cs typeface="Times New Roman" panose="02020603050405020304" pitchFamily="18" charset="0"/>
              </a:rPr>
              <a:t>”.</a:t>
            </a:r>
            <a:endParaRPr lang="fi-FI" sz="1200" i="1" dirty="0">
              <a:solidFill>
                <a:schemeClr val="bg2">
                  <a:lumMod val="25000"/>
                </a:schemeClr>
              </a:solidFill>
              <a:latin typeface="Times New Roman" panose="02020603050405020304" pitchFamily="18" charset="0"/>
              <a:cs typeface="Times New Roman" panose="02020603050405020304" pitchFamily="18" charset="0"/>
            </a:endParaRPr>
          </a:p>
          <a:p>
            <a:pPr marL="540000" indent="0" algn="just">
              <a:buNone/>
            </a:pPr>
            <a:r>
              <a:rPr lang="fi-FI" sz="1200" i="1" dirty="0" smtClean="0">
                <a:solidFill>
                  <a:schemeClr val="bg2">
                    <a:lumMod val="25000"/>
                  </a:schemeClr>
                </a:solidFill>
                <a:latin typeface="Times New Roman" panose="02020603050405020304" pitchFamily="18" charset="0"/>
                <a:cs typeface="Times New Roman" panose="02020603050405020304" pitchFamily="18" charset="0"/>
              </a:rPr>
              <a:t>”</a:t>
            </a:r>
            <a:r>
              <a:rPr lang="fi-FI" sz="1200" i="1" dirty="0">
                <a:solidFill>
                  <a:schemeClr val="bg2">
                    <a:lumMod val="25000"/>
                  </a:schemeClr>
                </a:solidFill>
                <a:latin typeface="Times New Roman" panose="02020603050405020304" pitchFamily="18" charset="0"/>
                <a:cs typeface="Times New Roman" panose="02020603050405020304" pitchFamily="18" charset="0"/>
              </a:rPr>
              <a:t>Iltapäivän tunneilla ei tahtonut pysyä hereillä ja suosiolla painoinkin pääni välillä pulpetin päälle. Muistiinpanot, joita kirjoitettiin joka aineessa tosi paljon, olivat </a:t>
            </a:r>
            <a:r>
              <a:rPr lang="fi-FI" sz="1200" i="1" dirty="0">
                <a:solidFill>
                  <a:schemeClr val="tx2">
                    <a:lumMod val="75000"/>
                  </a:schemeClr>
                </a:solidFill>
                <a:latin typeface="Times New Roman" panose="02020603050405020304" pitchFamily="18" charset="0"/>
                <a:cs typeface="Times New Roman" panose="02020603050405020304" pitchFamily="18" charset="0"/>
              </a:rPr>
              <a:t>todella</a:t>
            </a:r>
            <a:r>
              <a:rPr lang="fi-FI" sz="1200" i="1" dirty="0">
                <a:solidFill>
                  <a:schemeClr val="bg2">
                    <a:lumMod val="25000"/>
                  </a:schemeClr>
                </a:solidFill>
                <a:latin typeface="Times New Roman" panose="02020603050405020304" pitchFamily="18" charset="0"/>
                <a:cs typeface="Times New Roman" panose="02020603050405020304" pitchFamily="18" charset="0"/>
              </a:rPr>
              <a:t> vajavaiset, koska en ehtinyt kirjoittaa tai en enää saanut selvää käsialastani. Oli pakko sitten repiä sivuja uusiksi kun oli pirteämpi, jos vaan sai joltakin vihon lainaksi. Iltapäivien kokeet olivat kauheita. Tuli epäonnistumisia sellaisissakin aineissa joissa minun piti olla hyvä. Kun ei pysynyt hereillä tai väsytti </a:t>
            </a:r>
            <a:r>
              <a:rPr lang="fi-FI" sz="1200" i="1" dirty="0" err="1">
                <a:solidFill>
                  <a:schemeClr val="bg2">
                    <a:lumMod val="25000"/>
                  </a:schemeClr>
                </a:solidFill>
                <a:latin typeface="Times New Roman" panose="02020603050405020304" pitchFamily="18" charset="0"/>
                <a:cs typeface="Times New Roman" panose="02020603050405020304" pitchFamily="18" charset="0"/>
              </a:rPr>
              <a:t>hirveesti</a:t>
            </a:r>
            <a:r>
              <a:rPr lang="fi-FI" sz="1200" i="1" dirty="0">
                <a:solidFill>
                  <a:schemeClr val="bg2">
                    <a:lumMod val="25000"/>
                  </a:schemeClr>
                </a:solidFill>
                <a:latin typeface="Times New Roman" panose="02020603050405020304" pitchFamily="18" charset="0"/>
                <a:cs typeface="Times New Roman" panose="02020603050405020304" pitchFamily="18" charset="0"/>
              </a:rPr>
              <a:t>, niin muisti ei pelannut</a:t>
            </a:r>
            <a:r>
              <a:rPr lang="fi-FI" sz="1200" i="1" dirty="0" smtClean="0">
                <a:solidFill>
                  <a:schemeClr val="bg2">
                    <a:lumMod val="25000"/>
                  </a:schemeClr>
                </a:solidFill>
                <a:latin typeface="Times New Roman" panose="02020603050405020304" pitchFamily="18" charset="0"/>
                <a:cs typeface="Times New Roman" panose="02020603050405020304" pitchFamily="18" charset="0"/>
              </a:rPr>
              <a:t>.”</a:t>
            </a:r>
          </a:p>
          <a:p>
            <a:pPr marL="540000" indent="0" algn="just">
              <a:buNone/>
            </a:pPr>
            <a:r>
              <a:rPr lang="fi-FI" sz="1200" i="1" dirty="0" smtClean="0">
                <a:solidFill>
                  <a:schemeClr val="bg2">
                    <a:lumMod val="25000"/>
                  </a:schemeClr>
                </a:solidFill>
                <a:latin typeface="Times New Roman" panose="02020603050405020304" pitchFamily="18" charset="0"/>
                <a:cs typeface="Times New Roman" panose="02020603050405020304" pitchFamily="18" charset="0"/>
              </a:rPr>
              <a:t>		</a:t>
            </a:r>
          </a:p>
          <a:p>
            <a:pPr marL="540000" lvl="0" indent="0" algn="just">
              <a:lnSpc>
                <a:spcPct val="120000"/>
              </a:lnSpc>
              <a:buClr>
                <a:prstClr val="black">
                  <a:lumMod val="85000"/>
                  <a:lumOff val="15000"/>
                </a:prstClr>
              </a:buClr>
              <a:buNone/>
            </a:pPr>
            <a:endParaRPr lang="fi-FI" sz="1200" dirty="0">
              <a:solidFill>
                <a:schemeClr val="bg2">
                  <a:lumMod val="25000"/>
                </a:schemeClr>
              </a:solidFill>
              <a:latin typeface="Times New Roman" panose="02020603050405020304" pitchFamily="18" charset="0"/>
              <a:cs typeface="Times New Roman" panose="02020603050405020304" pitchFamily="18" charset="0"/>
            </a:endParaRPr>
          </a:p>
          <a:p>
            <a:pPr marL="540000" lvl="0" indent="0" algn="just">
              <a:lnSpc>
                <a:spcPct val="120000"/>
              </a:lnSpc>
              <a:buClr>
                <a:prstClr val="black">
                  <a:lumMod val="85000"/>
                  <a:lumOff val="15000"/>
                </a:prstClr>
              </a:buClr>
              <a:buNone/>
            </a:pPr>
            <a:endParaRPr lang="fi-FI" sz="1200" dirty="0" smtClean="0">
              <a:solidFill>
                <a:schemeClr val="bg2">
                  <a:lumMod val="25000"/>
                </a:schemeClr>
              </a:solidFill>
              <a:latin typeface="Times New Roman" panose="02020603050405020304" pitchFamily="18" charset="0"/>
              <a:cs typeface="Times New Roman" panose="02020603050405020304" pitchFamily="18" charset="0"/>
            </a:endParaRPr>
          </a:p>
          <a:p>
            <a:pPr marL="540000" lvl="0" indent="0" algn="just">
              <a:lnSpc>
                <a:spcPct val="120000"/>
              </a:lnSpc>
              <a:buClr>
                <a:prstClr val="black">
                  <a:lumMod val="85000"/>
                  <a:lumOff val="15000"/>
                </a:prstClr>
              </a:buClr>
              <a:buNone/>
            </a:pPr>
            <a:endParaRPr lang="fi-FI" sz="12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Alatunnisteen paikkamerkki 3"/>
          <p:cNvSpPr>
            <a:spLocks noGrp="1"/>
          </p:cNvSpPr>
          <p:nvPr>
            <p:ph type="ftr" sz="quarter" idx="11"/>
          </p:nvPr>
        </p:nvSpPr>
        <p:spPr/>
        <p:txBody>
          <a:bodyPr/>
          <a:lstStyle/>
          <a:p>
            <a:r>
              <a:rPr lang="fi-FI" sz="1200" dirty="0">
                <a:solidFill>
                  <a:schemeClr val="tx2">
                    <a:lumMod val="75000"/>
                  </a:schemeClr>
                </a:solidFill>
                <a:latin typeface="Times New Roman" panose="02020603050405020304" pitchFamily="18" charset="0"/>
                <a:cs typeface="Times New Roman" panose="02020603050405020304" pitchFamily="18" charset="0"/>
              </a:rPr>
              <a:t>7</a:t>
            </a:r>
          </a:p>
        </p:txBody>
      </p:sp>
      <p:pic>
        <p:nvPicPr>
          <p:cNvPr id="7" name="Kuva 6"/>
          <p:cNvPicPr>
            <a:picLocks noChangeAspect="1"/>
          </p:cNvPicPr>
          <p:nvPr/>
        </p:nvPicPr>
        <p:blipFill>
          <a:blip r:embed="rId2"/>
          <a:stretch>
            <a:fillRect/>
          </a:stretch>
        </p:blipFill>
        <p:spPr>
          <a:xfrm>
            <a:off x="5097016" y="3962326"/>
            <a:ext cx="4236559" cy="2340000"/>
          </a:xfrm>
          <a:prstGeom prst="rect">
            <a:avLst/>
          </a:prstGeom>
          <a:ln>
            <a:noFill/>
          </a:ln>
          <a:effectLst>
            <a:outerShdw blurRad="190500" algn="tl" rotWithShape="0">
              <a:srgbClr val="000000">
                <a:alpha val="70000"/>
              </a:srgbClr>
            </a:outerShdw>
          </a:effectLst>
        </p:spPr>
      </p:pic>
      <p:pic>
        <p:nvPicPr>
          <p:cNvPr id="3" name="Kuva 2"/>
          <p:cNvPicPr>
            <a:picLocks noChangeAspect="1"/>
          </p:cNvPicPr>
          <p:nvPr/>
        </p:nvPicPr>
        <p:blipFill>
          <a:blip r:embed="rId3"/>
          <a:stretch>
            <a:fillRect/>
          </a:stretch>
        </p:blipFill>
        <p:spPr>
          <a:xfrm>
            <a:off x="137160" y="6251365"/>
            <a:ext cx="743776" cy="487722"/>
          </a:xfrm>
          <a:prstGeom prst="rect">
            <a:avLst/>
          </a:prstGeom>
        </p:spPr>
      </p:pic>
    </p:spTree>
    <p:extLst>
      <p:ext uri="{BB962C8B-B14F-4D97-AF65-F5344CB8AC3E}">
        <p14:creationId xmlns:p14="http://schemas.microsoft.com/office/powerpoint/2010/main" val="199241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60512" y="1268759"/>
            <a:ext cx="8780720" cy="4899923"/>
          </a:xfrm>
        </p:spPr>
        <p:txBody>
          <a:bodyPr numCol="2" spcCol="540000">
            <a:normAutofit/>
          </a:bodyPr>
          <a:lstStyle/>
          <a:p>
            <a:pPr marL="0" lvl="0" indent="0" algn="just">
              <a:buClr>
                <a:prstClr val="black">
                  <a:lumMod val="85000"/>
                  <a:lumOff val="15000"/>
                </a:prstClr>
              </a:buClr>
              <a:buNone/>
            </a:pPr>
            <a:r>
              <a:rPr lang="fi-FI" sz="1200" dirty="0" smtClean="0">
                <a:solidFill>
                  <a:schemeClr val="tx2">
                    <a:lumMod val="75000"/>
                  </a:schemeClr>
                </a:solidFill>
                <a:latin typeface="Times New Roman" panose="02020603050405020304" pitchFamily="18" charset="0"/>
                <a:cs typeface="Times New Roman" panose="02020603050405020304" pitchFamily="18" charset="0"/>
              </a:rPr>
              <a:t>Opettajan on pidettävä huolta, ettei oppilasta kiusata koulussa sairauden vuoksi. </a:t>
            </a:r>
            <a:r>
              <a:rPr lang="fi-FI" sz="1200" dirty="0" err="1" smtClean="0">
                <a:solidFill>
                  <a:schemeClr val="tx2">
                    <a:lumMod val="75000"/>
                  </a:schemeClr>
                </a:solidFill>
                <a:latin typeface="Times New Roman" panose="02020603050405020304" pitchFamily="18" charset="0"/>
                <a:cs typeface="Times New Roman" panose="02020603050405020304" pitchFamily="18" charset="0"/>
              </a:rPr>
              <a:t>Narkolepsiasta</a:t>
            </a:r>
            <a:r>
              <a:rPr lang="fi-FI" sz="1200" dirty="0" smtClean="0">
                <a:solidFill>
                  <a:schemeClr val="tx2">
                    <a:lumMod val="75000"/>
                  </a:schemeClr>
                </a:solidFill>
                <a:latin typeface="Times New Roman" panose="02020603050405020304" pitchFamily="18" charset="0"/>
                <a:cs typeface="Times New Roman" panose="02020603050405020304" pitchFamily="18" charset="0"/>
              </a:rPr>
              <a:t> tulee puhua muiden oppilaiden kanssa. Kertomiselle on oltava lupa </a:t>
            </a:r>
            <a:r>
              <a:rPr lang="fi-FI" sz="1200" dirty="0" err="1">
                <a:solidFill>
                  <a:schemeClr val="tx2">
                    <a:lumMod val="75000"/>
                  </a:schemeClr>
                </a:solidFill>
                <a:latin typeface="Times New Roman" panose="02020603050405020304" pitchFamily="18" charset="0"/>
                <a:cs typeface="Times New Roman" panose="02020603050405020304" pitchFamily="18" charset="0"/>
              </a:rPr>
              <a:t>n</a:t>
            </a:r>
            <a:r>
              <a:rPr lang="fi-FI" sz="1200" dirty="0" err="1" smtClean="0">
                <a:solidFill>
                  <a:schemeClr val="tx2">
                    <a:lumMod val="75000"/>
                  </a:schemeClr>
                </a:solidFill>
                <a:latin typeface="Times New Roman" panose="02020603050405020304" pitchFamily="18" charset="0"/>
                <a:cs typeface="Times New Roman" panose="02020603050405020304" pitchFamily="18" charset="0"/>
              </a:rPr>
              <a:t>arkolepsiaa</a:t>
            </a:r>
            <a:r>
              <a:rPr lang="fi-FI" sz="1200" dirty="0" smtClean="0">
                <a:solidFill>
                  <a:schemeClr val="tx2">
                    <a:lumMod val="75000"/>
                  </a:schemeClr>
                </a:solidFill>
                <a:latin typeface="Times New Roman" panose="02020603050405020304" pitchFamily="18" charset="0"/>
                <a:cs typeface="Times New Roman" panose="02020603050405020304" pitchFamily="18" charset="0"/>
              </a:rPr>
              <a:t> sairastavalta oppilaalta. </a:t>
            </a:r>
          </a:p>
          <a:p>
            <a:pPr marL="0" lvl="0" indent="0" algn="just">
              <a:buClr>
                <a:prstClr val="black">
                  <a:lumMod val="85000"/>
                  <a:lumOff val="15000"/>
                </a:prstClr>
              </a:buClr>
              <a:buNone/>
            </a:pPr>
            <a:endParaRPr lang="fi-FI" sz="1200" dirty="0">
              <a:solidFill>
                <a:schemeClr val="tx2">
                  <a:lumMod val="75000"/>
                </a:schemeClr>
              </a:solidFill>
              <a:latin typeface="Times New Roman" panose="02020603050405020304" pitchFamily="18" charset="0"/>
              <a:cs typeface="Times New Roman" panose="02020603050405020304" pitchFamily="18" charset="0"/>
            </a:endParaRPr>
          </a:p>
          <a:p>
            <a:pPr marL="0" lvl="0" indent="0" algn="just">
              <a:buClr>
                <a:prstClr val="black">
                  <a:lumMod val="85000"/>
                  <a:lumOff val="15000"/>
                </a:prstClr>
              </a:buClr>
              <a:buNone/>
            </a:pPr>
            <a:r>
              <a:rPr lang="fi-FI" sz="1200" dirty="0" smtClean="0">
                <a:solidFill>
                  <a:schemeClr val="tx2">
                    <a:lumMod val="75000"/>
                  </a:schemeClr>
                </a:solidFill>
                <a:latin typeface="Times New Roman" panose="02020603050405020304" pitchFamily="18" charset="0"/>
                <a:cs typeface="Times New Roman" panose="02020603050405020304" pitchFamily="18" charset="0"/>
              </a:rPr>
              <a:t>Koulun </a:t>
            </a:r>
            <a:r>
              <a:rPr lang="fi-FI" sz="1200" dirty="0">
                <a:solidFill>
                  <a:schemeClr val="tx2">
                    <a:lumMod val="75000"/>
                  </a:schemeClr>
                </a:solidFill>
                <a:latin typeface="Times New Roman" panose="02020603050405020304" pitchFamily="18" charset="0"/>
                <a:cs typeface="Times New Roman" panose="02020603050405020304" pitchFamily="18" charset="0"/>
              </a:rPr>
              <a:t>ja perheen välinen tiedottaminen, ohjaaminen, tapaamiset, sähköpostit sekä säännölliset </a:t>
            </a:r>
            <a:r>
              <a:rPr lang="fi-FI" sz="1200" dirty="0" smtClean="0">
                <a:solidFill>
                  <a:schemeClr val="tx2">
                    <a:lumMod val="75000"/>
                  </a:schemeClr>
                </a:solidFill>
                <a:latin typeface="Times New Roman" panose="02020603050405020304" pitchFamily="18" charset="0"/>
                <a:cs typeface="Times New Roman" panose="02020603050405020304" pitchFamily="18" charset="0"/>
              </a:rPr>
              <a:t>kuulumisten </a:t>
            </a:r>
            <a:r>
              <a:rPr lang="fi-FI" sz="1200" dirty="0">
                <a:solidFill>
                  <a:schemeClr val="tx2">
                    <a:lumMod val="75000"/>
                  </a:schemeClr>
                </a:solidFill>
                <a:latin typeface="Times New Roman" panose="02020603050405020304" pitchFamily="18" charset="0"/>
                <a:cs typeface="Times New Roman" panose="02020603050405020304" pitchFamily="18" charset="0"/>
              </a:rPr>
              <a:t>vaihdot  ovat tärkeitä. Sairauden huomioimisen kannalta on hyvä, että koko henkilökunta tietää </a:t>
            </a:r>
            <a:r>
              <a:rPr lang="fi-FI" sz="1200" dirty="0" err="1">
                <a:solidFill>
                  <a:schemeClr val="tx2">
                    <a:lumMod val="75000"/>
                  </a:schemeClr>
                </a:solidFill>
                <a:latin typeface="Times New Roman" panose="02020603050405020304" pitchFamily="18" charset="0"/>
                <a:cs typeface="Times New Roman" panose="02020603050405020304" pitchFamily="18" charset="0"/>
              </a:rPr>
              <a:t>narkolepsiasta</a:t>
            </a:r>
            <a:r>
              <a:rPr lang="fi-FI" sz="1200" dirty="0">
                <a:solidFill>
                  <a:schemeClr val="tx2">
                    <a:lumMod val="75000"/>
                  </a:schemeClr>
                </a:solidFill>
                <a:latin typeface="Times New Roman" panose="02020603050405020304" pitchFamily="18" charset="0"/>
                <a:cs typeface="Times New Roman" panose="02020603050405020304" pitchFamily="18" charset="0"/>
              </a:rPr>
              <a:t>. </a:t>
            </a:r>
            <a:endParaRPr lang="fi-FI" sz="1200" dirty="0" smtClean="0">
              <a:solidFill>
                <a:schemeClr val="tx2">
                  <a:lumMod val="75000"/>
                </a:schemeClr>
              </a:solidFill>
              <a:latin typeface="Times New Roman" panose="02020603050405020304" pitchFamily="18" charset="0"/>
              <a:cs typeface="Times New Roman" panose="02020603050405020304" pitchFamily="18" charset="0"/>
            </a:endParaRPr>
          </a:p>
          <a:p>
            <a:pPr marL="0" lvl="0" indent="0" algn="just">
              <a:buClr>
                <a:prstClr val="black">
                  <a:lumMod val="85000"/>
                  <a:lumOff val="15000"/>
                </a:prstClr>
              </a:buClr>
              <a:buNone/>
            </a:pPr>
            <a:endParaRPr lang="fi-FI" sz="1200" dirty="0">
              <a:solidFill>
                <a:schemeClr val="tx2">
                  <a:lumMod val="75000"/>
                </a:schemeClr>
              </a:solidFill>
              <a:latin typeface="Times New Roman" panose="02020603050405020304" pitchFamily="18" charset="0"/>
              <a:cs typeface="Times New Roman" panose="02020603050405020304" pitchFamily="18" charset="0"/>
            </a:endParaRPr>
          </a:p>
          <a:p>
            <a:pPr marL="0" indent="0" algn="just">
              <a:buNone/>
            </a:pPr>
            <a:r>
              <a:rPr lang="fi-FI" sz="1200" dirty="0" err="1" smtClean="0">
                <a:solidFill>
                  <a:schemeClr val="tx2">
                    <a:lumMod val="75000"/>
                  </a:schemeClr>
                </a:solidFill>
                <a:latin typeface="Times New Roman" pitchFamily="18" charset="0"/>
                <a:cs typeface="Times New Roman" pitchFamily="18" charset="0"/>
              </a:rPr>
              <a:t>Narkolepsiaa</a:t>
            </a:r>
            <a:r>
              <a:rPr lang="fi-FI" sz="1200" dirty="0" smtClean="0">
                <a:solidFill>
                  <a:schemeClr val="tx2">
                    <a:lumMod val="75000"/>
                  </a:schemeClr>
                </a:solidFill>
                <a:latin typeface="Times New Roman" pitchFamily="18" charset="0"/>
                <a:cs typeface="Times New Roman" pitchFamily="18" charset="0"/>
              </a:rPr>
              <a:t> </a:t>
            </a:r>
            <a:r>
              <a:rPr lang="fi-FI" sz="1200" dirty="0">
                <a:solidFill>
                  <a:schemeClr val="tx2">
                    <a:lumMod val="75000"/>
                  </a:schemeClr>
                </a:solidFill>
                <a:latin typeface="Times New Roman" pitchFamily="18" charset="0"/>
                <a:cs typeface="Times New Roman" pitchFamily="18" charset="0"/>
              </a:rPr>
              <a:t>sairastavalla oppilaalla </a:t>
            </a:r>
            <a:r>
              <a:rPr lang="fi-FI" sz="1200" dirty="0" smtClean="0">
                <a:solidFill>
                  <a:schemeClr val="tx2">
                    <a:lumMod val="75000"/>
                  </a:schemeClr>
                </a:solidFill>
                <a:latin typeface="Times New Roman" pitchFamily="18" charset="0"/>
                <a:cs typeface="Times New Roman" pitchFamily="18" charset="0"/>
              </a:rPr>
              <a:t>on </a:t>
            </a:r>
            <a:r>
              <a:rPr lang="fi-FI" sz="1200" dirty="0">
                <a:solidFill>
                  <a:schemeClr val="tx2">
                    <a:lumMod val="75000"/>
                  </a:schemeClr>
                </a:solidFill>
                <a:latin typeface="Times New Roman" pitchFamily="18" charset="0"/>
                <a:cs typeface="Times New Roman" pitchFamily="18" charset="0"/>
              </a:rPr>
              <a:t>oikeudet tukeen, turvalliseen oppimisympäristöön ja ohjaukseen </a:t>
            </a:r>
            <a:r>
              <a:rPr lang="fi-FI" sz="1200" dirty="0" smtClean="0">
                <a:solidFill>
                  <a:schemeClr val="tx2">
                    <a:lumMod val="75000"/>
                  </a:schemeClr>
                </a:solidFill>
                <a:latin typeface="Times New Roman" pitchFamily="18" charset="0"/>
                <a:cs typeface="Times New Roman" pitchFamily="18" charset="0"/>
              </a:rPr>
              <a:t>samoin kuin muillakin oppilailla. </a:t>
            </a:r>
          </a:p>
          <a:p>
            <a:pPr marL="0" indent="0" algn="just">
              <a:buNone/>
            </a:pPr>
            <a:endParaRPr lang="fi-FI" sz="1200" dirty="0" smtClean="0">
              <a:solidFill>
                <a:schemeClr val="tx2">
                  <a:lumMod val="75000"/>
                </a:schemeClr>
              </a:solidFill>
              <a:latin typeface="Times New Roman" pitchFamily="18" charset="0"/>
              <a:cs typeface="Times New Roman" pitchFamily="18" charset="0"/>
            </a:endParaRPr>
          </a:p>
          <a:p>
            <a:pPr marL="0" indent="0" algn="just">
              <a:buNone/>
            </a:pPr>
            <a:r>
              <a:rPr lang="fi-FI" sz="1200" dirty="0" smtClean="0">
                <a:solidFill>
                  <a:schemeClr val="bg2">
                    <a:lumMod val="25000"/>
                  </a:schemeClr>
                </a:solidFill>
                <a:latin typeface="Times New Roman" pitchFamily="18" charset="0"/>
                <a:cs typeface="Times New Roman" pitchFamily="18" charset="0"/>
              </a:rPr>
              <a:t>Perusopetuslain </a:t>
            </a:r>
            <a:r>
              <a:rPr lang="fi-FI" sz="1200" dirty="0">
                <a:solidFill>
                  <a:schemeClr val="bg2">
                    <a:lumMod val="25000"/>
                  </a:schemeClr>
                </a:solidFill>
                <a:latin typeface="Times New Roman" pitchFamily="18" charset="0"/>
                <a:cs typeface="Times New Roman" pitchFamily="18" charset="0"/>
              </a:rPr>
              <a:t>mukaan </a:t>
            </a:r>
            <a:r>
              <a:rPr lang="fi-FI" sz="1200" dirty="0" smtClean="0">
                <a:solidFill>
                  <a:schemeClr val="bg2">
                    <a:lumMod val="25000"/>
                  </a:schemeClr>
                </a:solidFill>
                <a:latin typeface="Times New Roman" pitchFamily="18" charset="0"/>
                <a:cs typeface="Times New Roman" pitchFamily="18" charset="0"/>
              </a:rPr>
              <a:t>kaikilla on oikeus </a:t>
            </a:r>
            <a:r>
              <a:rPr lang="fi-FI" sz="1200" dirty="0">
                <a:solidFill>
                  <a:schemeClr val="bg2">
                    <a:lumMod val="25000"/>
                  </a:schemeClr>
                </a:solidFill>
                <a:latin typeface="Times New Roman" pitchFamily="18" charset="0"/>
                <a:cs typeface="Times New Roman" pitchFamily="18" charset="0"/>
              </a:rPr>
              <a:t>saada </a:t>
            </a:r>
            <a:r>
              <a:rPr lang="fi-FI" sz="1200" dirty="0" err="1" smtClean="0">
                <a:solidFill>
                  <a:schemeClr val="bg2">
                    <a:lumMod val="25000"/>
                  </a:schemeClr>
                </a:solidFill>
                <a:latin typeface="Times New Roman" pitchFamily="18" charset="0"/>
                <a:cs typeface="Times New Roman" pitchFamily="18" charset="0"/>
              </a:rPr>
              <a:t>esi</a:t>
            </a:r>
            <a:r>
              <a:rPr lang="fi-FI" sz="1200" dirty="0" smtClean="0">
                <a:solidFill>
                  <a:schemeClr val="bg2">
                    <a:lumMod val="25000"/>
                  </a:schemeClr>
                </a:solidFill>
                <a:latin typeface="Times New Roman" pitchFamily="18" charset="0"/>
                <a:cs typeface="Times New Roman" pitchFamily="18" charset="0"/>
              </a:rPr>
              <a:t>- ja </a:t>
            </a:r>
            <a:r>
              <a:rPr lang="fi-FI" sz="1200" dirty="0">
                <a:solidFill>
                  <a:schemeClr val="bg2">
                    <a:lumMod val="25000"/>
                  </a:schemeClr>
                </a:solidFill>
                <a:latin typeface="Times New Roman" pitchFamily="18" charset="0"/>
                <a:cs typeface="Times New Roman" pitchFamily="18" charset="0"/>
              </a:rPr>
              <a:t>perusopetuksessa opetussuunnitelman mukaista opetusta, tukea ja </a:t>
            </a:r>
            <a:r>
              <a:rPr lang="fi-FI" sz="1200" dirty="0" smtClean="0">
                <a:solidFill>
                  <a:schemeClr val="bg2">
                    <a:lumMod val="25000"/>
                  </a:schemeClr>
                </a:solidFill>
                <a:latin typeface="Times New Roman" pitchFamily="18" charset="0"/>
                <a:cs typeface="Times New Roman" pitchFamily="18" charset="0"/>
              </a:rPr>
              <a:t>oppilaanohjausta sekä lain </a:t>
            </a:r>
            <a:r>
              <a:rPr lang="fi-FI" sz="1200" dirty="0">
                <a:solidFill>
                  <a:schemeClr val="bg2">
                    <a:lumMod val="25000"/>
                  </a:schemeClr>
                </a:solidFill>
                <a:latin typeface="Times New Roman" pitchFamily="18" charset="0"/>
                <a:cs typeface="Times New Roman" pitchFamily="18" charset="0"/>
              </a:rPr>
              <a:t>määrittelemät opintososiaaliset </a:t>
            </a:r>
            <a:r>
              <a:rPr lang="fi-FI" sz="1200" dirty="0" smtClean="0">
                <a:solidFill>
                  <a:schemeClr val="bg2">
                    <a:lumMod val="25000"/>
                  </a:schemeClr>
                </a:solidFill>
                <a:latin typeface="Times New Roman" pitchFamily="18" charset="0"/>
                <a:cs typeface="Times New Roman" pitchFamily="18" charset="0"/>
              </a:rPr>
              <a:t>edut, </a:t>
            </a:r>
            <a:r>
              <a:rPr lang="fi-FI" sz="1200" dirty="0">
                <a:solidFill>
                  <a:schemeClr val="bg2">
                    <a:lumMod val="25000"/>
                  </a:schemeClr>
                </a:solidFill>
                <a:latin typeface="Times New Roman" pitchFamily="18" charset="0"/>
                <a:cs typeface="Times New Roman" pitchFamily="18" charset="0"/>
              </a:rPr>
              <a:t>palvelut </a:t>
            </a:r>
            <a:r>
              <a:rPr lang="fi-FI" sz="1200" dirty="0" smtClean="0">
                <a:solidFill>
                  <a:schemeClr val="bg2">
                    <a:lumMod val="25000"/>
                  </a:schemeClr>
                </a:solidFill>
                <a:latin typeface="Times New Roman" pitchFamily="18" charset="0"/>
                <a:cs typeface="Times New Roman" pitchFamily="18" charset="0"/>
              </a:rPr>
              <a:t>ja </a:t>
            </a:r>
            <a:r>
              <a:rPr lang="fi-FI" sz="1200" dirty="0">
                <a:solidFill>
                  <a:schemeClr val="bg2">
                    <a:lumMod val="25000"/>
                  </a:schemeClr>
                </a:solidFill>
                <a:latin typeface="Times New Roman" pitchFamily="18" charset="0"/>
                <a:cs typeface="Times New Roman" pitchFamily="18" charset="0"/>
              </a:rPr>
              <a:t>opetukseen osallistumisen edellyttämä oppilashuolto.</a:t>
            </a:r>
          </a:p>
          <a:p>
            <a:pPr marL="0" indent="0" algn="just">
              <a:buNone/>
            </a:pPr>
            <a:endParaRPr lang="fi-FI" sz="1200" dirty="0" smtClean="0">
              <a:solidFill>
                <a:schemeClr val="bg2">
                  <a:lumMod val="25000"/>
                </a:schemeClr>
              </a:solidFill>
              <a:latin typeface="Times New Roman" pitchFamily="18" charset="0"/>
              <a:cs typeface="Times New Roman" pitchFamily="18" charset="0"/>
            </a:endParaRPr>
          </a:p>
          <a:p>
            <a:pPr marL="0" indent="0" algn="just">
              <a:buNone/>
            </a:pPr>
            <a:endParaRPr lang="fi-FI" sz="1200" dirty="0" smtClean="0">
              <a:solidFill>
                <a:schemeClr val="bg2">
                  <a:lumMod val="25000"/>
                </a:schemeClr>
              </a:solidFill>
              <a:latin typeface="Times New Roman" pitchFamily="18" charset="0"/>
              <a:cs typeface="Times New Roman" pitchFamily="18" charset="0"/>
            </a:endParaRPr>
          </a:p>
          <a:p>
            <a:pPr marL="0" indent="0" algn="just">
              <a:buNone/>
            </a:pPr>
            <a:r>
              <a:rPr lang="fi-FI" sz="1200" dirty="0" smtClean="0">
                <a:solidFill>
                  <a:schemeClr val="bg2">
                    <a:lumMod val="25000"/>
                  </a:schemeClr>
                </a:solidFill>
                <a:latin typeface="Times New Roman" pitchFamily="18" charset="0"/>
                <a:cs typeface="Times New Roman" pitchFamily="18" charset="0"/>
              </a:rPr>
              <a:t>Koulunkäyntiä tulee tukea riittävästi </a:t>
            </a:r>
            <a:r>
              <a:rPr lang="fi-FI" sz="1200" dirty="0">
                <a:solidFill>
                  <a:schemeClr val="bg2">
                    <a:lumMod val="25000"/>
                  </a:schemeClr>
                </a:solidFill>
                <a:latin typeface="Times New Roman" pitchFamily="18" charset="0"/>
                <a:cs typeface="Times New Roman" pitchFamily="18" charset="0"/>
              </a:rPr>
              <a:t>oppimisen saavuttamiseksi. </a:t>
            </a:r>
            <a:r>
              <a:rPr lang="fi-FI" sz="1200" dirty="0" smtClean="0">
                <a:solidFill>
                  <a:schemeClr val="bg2">
                    <a:lumMod val="25000"/>
                  </a:schemeClr>
                </a:solidFill>
                <a:latin typeface="Times New Roman" pitchFamily="18" charset="0"/>
                <a:cs typeface="Times New Roman" pitchFamily="18" charset="0"/>
              </a:rPr>
              <a:t>Tuki </a:t>
            </a:r>
            <a:r>
              <a:rPr lang="fi-FI" sz="1200" dirty="0">
                <a:solidFill>
                  <a:schemeClr val="bg2">
                    <a:lumMod val="25000"/>
                  </a:schemeClr>
                </a:solidFill>
                <a:latin typeface="Times New Roman" pitchFamily="18" charset="0"/>
                <a:cs typeface="Times New Roman" pitchFamily="18" charset="0"/>
              </a:rPr>
              <a:t>tulee aloittaa </a:t>
            </a:r>
            <a:r>
              <a:rPr lang="fi-FI" sz="1200" dirty="0" smtClean="0">
                <a:solidFill>
                  <a:schemeClr val="bg2">
                    <a:lumMod val="25000"/>
                  </a:schemeClr>
                </a:solidFill>
                <a:latin typeface="Times New Roman" pitchFamily="18" charset="0"/>
                <a:cs typeface="Times New Roman" pitchFamily="18" charset="0"/>
              </a:rPr>
              <a:t>välittömästi </a:t>
            </a:r>
            <a:r>
              <a:rPr lang="fi-FI" sz="1200" dirty="0">
                <a:solidFill>
                  <a:schemeClr val="bg2">
                    <a:lumMod val="25000"/>
                  </a:schemeClr>
                </a:solidFill>
                <a:latin typeface="Times New Roman" pitchFamily="18" charset="0"/>
                <a:cs typeface="Times New Roman" pitchFamily="18" charset="0"/>
              </a:rPr>
              <a:t>tarpeen ilmetessä. Yksilöllisen tuen </a:t>
            </a:r>
            <a:r>
              <a:rPr lang="fi-FI" sz="1200" dirty="0" smtClean="0">
                <a:solidFill>
                  <a:schemeClr val="bg2">
                    <a:lumMod val="25000"/>
                  </a:schemeClr>
                </a:solidFill>
                <a:latin typeface="Times New Roman" pitchFamily="18" charset="0"/>
                <a:cs typeface="Times New Roman" pitchFamily="18" charset="0"/>
              </a:rPr>
              <a:t>löytämiseksi </a:t>
            </a:r>
            <a:r>
              <a:rPr lang="fi-FI" sz="1200" dirty="0">
                <a:solidFill>
                  <a:schemeClr val="bg2">
                    <a:lumMod val="25000"/>
                  </a:schemeClr>
                </a:solidFill>
                <a:latin typeface="Times New Roman" pitchFamily="18" charset="0"/>
                <a:cs typeface="Times New Roman" pitchFamily="18" charset="0"/>
              </a:rPr>
              <a:t>yhteistyö perheen ja koulun kesken on ensiarvoisen tärkeää</a:t>
            </a:r>
            <a:r>
              <a:rPr lang="fi-FI" sz="1200" dirty="0" smtClean="0">
                <a:solidFill>
                  <a:schemeClr val="bg2">
                    <a:lumMod val="25000"/>
                  </a:schemeClr>
                </a:solidFill>
                <a:latin typeface="Times New Roman" pitchFamily="18" charset="0"/>
                <a:cs typeface="Times New Roman" pitchFamily="18" charset="0"/>
              </a:rPr>
              <a:t>. </a:t>
            </a:r>
          </a:p>
          <a:p>
            <a:pPr marL="0" indent="0" algn="just">
              <a:buNone/>
            </a:pPr>
            <a:endParaRPr lang="fi-FI" sz="1200" dirty="0">
              <a:solidFill>
                <a:schemeClr val="bg2">
                  <a:lumMod val="25000"/>
                </a:schemeClr>
              </a:solidFill>
              <a:latin typeface="Times New Roman" pitchFamily="18" charset="0"/>
              <a:cs typeface="Times New Roman" pitchFamily="18" charset="0"/>
            </a:endParaRPr>
          </a:p>
          <a:p>
            <a:pPr marL="0" lvl="0" indent="0" algn="just">
              <a:buClr>
                <a:prstClr val="black">
                  <a:lumMod val="85000"/>
                  <a:lumOff val="15000"/>
                </a:prstClr>
              </a:buClr>
              <a:buNone/>
            </a:pPr>
            <a:r>
              <a:rPr lang="fi-FI" sz="1200" dirty="0">
                <a:solidFill>
                  <a:schemeClr val="bg2">
                    <a:lumMod val="25000"/>
                  </a:schemeClr>
                </a:solidFill>
                <a:latin typeface="Times New Roman" pitchFamily="18" charset="0"/>
                <a:cs typeface="Times New Roman" pitchFamily="18" charset="0"/>
              </a:rPr>
              <a:t>Ympäristönsä hyväksymä oppilas jaksaa ponnistella. Oppilasta arvostava opetus yhteisessä koulussa ja yhteiskunnassa on hyvä lähtökohta </a:t>
            </a:r>
            <a:r>
              <a:rPr lang="fi-FI" sz="1200" dirty="0" err="1">
                <a:solidFill>
                  <a:schemeClr val="bg2">
                    <a:lumMod val="25000"/>
                  </a:schemeClr>
                </a:solidFill>
                <a:latin typeface="Times New Roman" pitchFamily="18" charset="0"/>
                <a:cs typeface="Times New Roman" pitchFamily="18" charset="0"/>
              </a:rPr>
              <a:t>narkoleptikon</a:t>
            </a:r>
            <a:r>
              <a:rPr lang="fi-FI" sz="1200" dirty="0">
                <a:solidFill>
                  <a:schemeClr val="bg2">
                    <a:lumMod val="25000"/>
                  </a:schemeClr>
                </a:solidFill>
                <a:latin typeface="Times New Roman" pitchFamily="18" charset="0"/>
                <a:cs typeface="Times New Roman" pitchFamily="18" charset="0"/>
              </a:rPr>
              <a:t> selviytymiselle koulussa.</a:t>
            </a:r>
          </a:p>
          <a:p>
            <a:pPr marL="0" lvl="0" indent="0" algn="just">
              <a:buClr>
                <a:prstClr val="black">
                  <a:lumMod val="85000"/>
                  <a:lumOff val="15000"/>
                </a:prstClr>
              </a:buClr>
              <a:buNone/>
            </a:pPr>
            <a:endParaRPr lang="fi-FI" sz="1200" dirty="0">
              <a:solidFill>
                <a:schemeClr val="bg2">
                  <a:lumMod val="25000"/>
                </a:schemeClr>
              </a:solidFill>
              <a:latin typeface="Times New Roman" pitchFamily="18" charset="0"/>
              <a:cs typeface="Times New Roman" pitchFamily="18" charset="0"/>
            </a:endParaRPr>
          </a:p>
          <a:p>
            <a:pPr marL="0" indent="0" algn="just">
              <a:buNone/>
            </a:pPr>
            <a:endParaRPr lang="fi-FI" sz="1200" dirty="0" smtClean="0">
              <a:solidFill>
                <a:schemeClr val="bg2">
                  <a:lumMod val="25000"/>
                </a:schemeClr>
              </a:solidFill>
              <a:latin typeface="Times New Roman" pitchFamily="18" charset="0"/>
              <a:cs typeface="Times New Roman" pitchFamily="18" charset="0"/>
            </a:endParaRPr>
          </a:p>
          <a:p>
            <a:pPr marL="0" indent="0" algn="just">
              <a:buNone/>
            </a:pPr>
            <a:endParaRPr lang="fi-FI" sz="1200" dirty="0">
              <a:solidFill>
                <a:schemeClr val="bg2">
                  <a:lumMod val="25000"/>
                </a:schemeClr>
              </a:solidFill>
              <a:latin typeface="Times New Roman" pitchFamily="18" charset="0"/>
              <a:cs typeface="Times New Roman" pitchFamily="18" charset="0"/>
            </a:endParaRPr>
          </a:p>
          <a:p>
            <a:pPr marL="0" indent="0" algn="just">
              <a:buNone/>
            </a:pPr>
            <a:endParaRPr lang="fi-FI" sz="1200" dirty="0">
              <a:solidFill>
                <a:schemeClr val="bg2">
                  <a:lumMod val="25000"/>
                </a:schemeClr>
              </a:solidFill>
              <a:latin typeface="Times New Roman" pitchFamily="18" charset="0"/>
              <a:cs typeface="Times New Roman" pitchFamily="18" charset="0"/>
            </a:endParaRPr>
          </a:p>
          <a:p>
            <a:endParaRPr lang="fi-FI" sz="1200" dirty="0"/>
          </a:p>
        </p:txBody>
      </p:sp>
      <p:sp>
        <p:nvSpPr>
          <p:cNvPr id="4" name="Alatunnisteen paikkamerkki 3"/>
          <p:cNvSpPr>
            <a:spLocks noGrp="1"/>
          </p:cNvSpPr>
          <p:nvPr>
            <p:ph type="ftr" sz="quarter" idx="11"/>
          </p:nvPr>
        </p:nvSpPr>
        <p:spPr/>
        <p:txBody>
          <a:bodyPr/>
          <a:lstStyle/>
          <a:p>
            <a:r>
              <a:rPr lang="fi-FI" sz="1200" dirty="0" smtClean="0">
                <a:solidFill>
                  <a:schemeClr val="bg2">
                    <a:lumMod val="25000"/>
                  </a:schemeClr>
                </a:solidFill>
              </a:rPr>
              <a:t>8</a:t>
            </a:r>
            <a:endParaRPr lang="fi-FI" sz="1200" dirty="0">
              <a:solidFill>
                <a:schemeClr val="bg2">
                  <a:lumMod val="25000"/>
                </a:schemeClr>
              </a:solidFill>
            </a:endParaRPr>
          </a:p>
        </p:txBody>
      </p:sp>
      <p:pic>
        <p:nvPicPr>
          <p:cNvPr id="5" name="Kuva 4"/>
          <p:cNvPicPr>
            <a:picLocks noChangeAspect="1"/>
          </p:cNvPicPr>
          <p:nvPr/>
        </p:nvPicPr>
        <p:blipFill>
          <a:blip r:embed="rId2"/>
          <a:stretch>
            <a:fillRect/>
          </a:stretch>
        </p:blipFill>
        <p:spPr>
          <a:xfrm>
            <a:off x="5224654" y="3548829"/>
            <a:ext cx="4140000" cy="2619854"/>
          </a:xfrm>
          <a:prstGeom prst="rect">
            <a:avLst/>
          </a:prstGeom>
          <a:ln>
            <a:noFill/>
          </a:ln>
          <a:effectLst>
            <a:outerShdw blurRad="190500" algn="tl" rotWithShape="0">
              <a:srgbClr val="000000">
                <a:alpha val="70000"/>
              </a:srgbClr>
            </a:outerShdw>
          </a:effectLst>
        </p:spPr>
      </p:pic>
      <p:pic>
        <p:nvPicPr>
          <p:cNvPr id="2" name="Kuva 1"/>
          <p:cNvPicPr>
            <a:picLocks noChangeAspect="1"/>
          </p:cNvPicPr>
          <p:nvPr/>
        </p:nvPicPr>
        <p:blipFill>
          <a:blip r:embed="rId3"/>
          <a:stretch>
            <a:fillRect/>
          </a:stretch>
        </p:blipFill>
        <p:spPr>
          <a:xfrm>
            <a:off x="128464" y="6253646"/>
            <a:ext cx="743776" cy="487722"/>
          </a:xfrm>
          <a:prstGeom prst="rect">
            <a:avLst/>
          </a:prstGeom>
        </p:spPr>
      </p:pic>
    </p:spTree>
    <p:extLst>
      <p:ext uri="{BB962C8B-B14F-4D97-AF65-F5344CB8AC3E}">
        <p14:creationId xmlns:p14="http://schemas.microsoft.com/office/powerpoint/2010/main" val="180279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Mukautettu 1">
      <a:dk1>
        <a:sysClr val="windowText" lastClr="000000"/>
      </a:dk1>
      <a:lt1>
        <a:srgbClr val="FFFFFF"/>
      </a:lt1>
      <a:dk2>
        <a:srgbClr val="454551"/>
      </a:dk2>
      <a:lt2>
        <a:srgbClr val="FFFFFF"/>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3032</TotalTime>
  <Words>1670</Words>
  <Application>Microsoft Office PowerPoint</Application>
  <PresentationFormat>A4-paperi (210 x 297 mm)</PresentationFormat>
  <Paragraphs>227</Paragraphs>
  <Slides>11</Slides>
  <Notes>4</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Savon</vt:lpstr>
      <vt:lpstr>NARKOLEPSIAA SAIRASTAVA LAPSI KOULUSSA</vt:lpstr>
      <vt:lpstr>   Sisällys                                                        Lukijalle                                     </vt:lpstr>
      <vt:lpstr>Narkolepsia sairautena</vt:lpstr>
      <vt:lpstr>PowerPoint-esitys</vt:lpstr>
      <vt:lpstr>PowerPoint-esitys</vt:lpstr>
      <vt:lpstr>Narkolepsiaa sairastavan erityispiirteiden huomioiminen koulussa</vt:lpstr>
      <vt:lpstr>PowerPoint-esitys</vt:lpstr>
      <vt:lpstr>Narkolepsiaa sairastavan tukeminen</vt:lpstr>
      <vt:lpstr>PowerPoint-esitys</vt:lpstr>
      <vt:lpstr>Lähteet ja linkit</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NARKOLEPSIAA SAIRASTAVA LAPSI KOULUSSA</dc:title>
  <dc:creator>Karjalainen Hanna</dc:creator>
  <cp:lastModifiedBy>Hanna Nikupaavo</cp:lastModifiedBy>
  <cp:revision>266</cp:revision>
  <cp:lastPrinted>2016-01-08T06:41:38Z</cp:lastPrinted>
  <dcterms:created xsi:type="dcterms:W3CDTF">2015-10-24T19:00:29Z</dcterms:created>
  <dcterms:modified xsi:type="dcterms:W3CDTF">2016-01-20T12:51:38Z</dcterms:modified>
</cp:coreProperties>
</file>