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2"/>
  </p:sldMasterIdLst>
  <p:notesMasterIdLst>
    <p:notesMasterId r:id="rId11"/>
  </p:notesMasterIdLst>
  <p:sldIdLst>
    <p:sldId id="261" r:id="rId3"/>
    <p:sldId id="263" r:id="rId4"/>
    <p:sldId id="264" r:id="rId5"/>
    <p:sldId id="265" r:id="rId6"/>
    <p:sldId id="266" r:id="rId7"/>
    <p:sldId id="267" r:id="rId8"/>
    <p:sldId id="269" r:id="rId9"/>
    <p:sldId id="270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BD48-4E27-4413-94C6-AFB3381E189B}" type="datetimeFigureOut">
              <a:rPr lang="fi-FI" smtClean="0"/>
              <a:t>25.2.2016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95267-B717-4EEF-AAB6-57E53DA3BF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6784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1C5685A-E170-4CF6-81C3-800B8170FC6F}" type="datetime1">
              <a:rPr lang="fi-FI" smtClean="0"/>
              <a:t>25.2.2016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9"/>
          <p:cNvSpPr>
            <a:spLocks/>
          </p:cNvSpPr>
          <p:nvPr userDrawn="1"/>
        </p:nvSpPr>
        <p:spPr bwMode="auto">
          <a:xfrm flipH="1">
            <a:off x="1143000" y="-762000"/>
            <a:ext cx="8001000" cy="25908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8"/>
          <p:cNvSpPr>
            <a:spLocks/>
          </p:cNvSpPr>
          <p:nvPr userDrawn="1"/>
        </p:nvSpPr>
        <p:spPr bwMode="auto">
          <a:xfrm flipH="1">
            <a:off x="1600200" y="-762000"/>
            <a:ext cx="7543800" cy="24384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3"/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Freeform 9"/>
          <p:cNvSpPr>
            <a:spLocks/>
          </p:cNvSpPr>
          <p:nvPr userDrawn="1"/>
        </p:nvSpPr>
        <p:spPr bwMode="auto">
          <a:xfrm flipV="1">
            <a:off x="0" y="3048000"/>
            <a:ext cx="8839200" cy="3429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8"/>
          <p:cNvSpPr>
            <a:spLocks/>
          </p:cNvSpPr>
          <p:nvPr userDrawn="1"/>
        </p:nvSpPr>
        <p:spPr bwMode="auto">
          <a:xfrm flipV="1">
            <a:off x="-1" y="3021106"/>
            <a:ext cx="8334103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alpha val="54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3AB5-6251-472C-A024-FB4A9CB8BF89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EB80-87EA-40F4-A336-93D133304479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3D27-65FD-4AEA-98EF-108402372FBC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40B1-D207-4031-8FD2-801267FCB728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D182-014E-48D2-B6B4-895424E39234}" type="datetime1">
              <a:rPr lang="fi-FI" smtClean="0"/>
              <a:t>25.2.2016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E8937-A19D-4B07-95EA-80862B564A77}" type="datetime1">
              <a:rPr lang="fi-FI" smtClean="0"/>
              <a:t>25.2.2016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6978-C782-48CC-8CDD-5AF647EDAA55}" type="datetime1">
              <a:rPr lang="fi-FI" smtClean="0"/>
              <a:t>25.2.2016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CBCD3-79F5-4205-9EDC-C7B53B39047A}" type="datetime1">
              <a:rPr lang="fi-FI" smtClean="0"/>
              <a:t>25.2.2016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7F9FB-B87C-4A4A-8CB8-1A8670868C95}" type="datetime1">
              <a:rPr lang="fi-FI" smtClean="0"/>
              <a:t>25.2.2016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60D7-7BE2-41EA-A592-E951D9AB4D44}" type="datetime1">
              <a:rPr lang="fi-FI" smtClean="0"/>
              <a:t>25.2.2016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0F2AD95-B7BA-4331-B04B-2FC978833B1E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NARKOLEPSIA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Mitä </a:t>
            </a:r>
            <a:r>
              <a:rPr lang="fi-FI" dirty="0" err="1" smtClean="0"/>
              <a:t>Narkolepsia</a:t>
            </a:r>
            <a:r>
              <a:rPr lang="fi-FI" dirty="0" smtClean="0"/>
              <a:t> on?</a:t>
            </a:r>
          </a:p>
          <a:p>
            <a:r>
              <a:rPr lang="fi-FI" dirty="0" smtClean="0"/>
              <a:t>Oireet ja vaikutukset</a:t>
            </a:r>
          </a:p>
          <a:p>
            <a:r>
              <a:rPr lang="fi-FI" dirty="0" smtClean="0"/>
              <a:t>Diagnosointi</a:t>
            </a:r>
          </a:p>
          <a:p>
            <a:r>
              <a:rPr lang="fi-FI" dirty="0" smtClean="0"/>
              <a:t>Hoito</a:t>
            </a:r>
          </a:p>
          <a:p>
            <a:r>
              <a:rPr lang="fi-FI" dirty="0" smtClean="0"/>
              <a:t>Koulutus ja ammatti</a:t>
            </a:r>
          </a:p>
          <a:p>
            <a:r>
              <a:rPr lang="fi-FI" dirty="0" smtClean="0"/>
              <a:t>Vertaistuki</a:t>
            </a:r>
          </a:p>
          <a:p>
            <a:r>
              <a:rPr lang="fi-FI" dirty="0" err="1" smtClean="0"/>
              <a:t>Narkolepsiayhdistys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647C2-982E-4FE0-901C-AB64BD2C1372}" type="datetime1">
              <a:rPr lang="fi-FI" smtClean="0"/>
              <a:t>25.2.2016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810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268760"/>
            <a:ext cx="2222894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32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Mitä </a:t>
            </a:r>
            <a:r>
              <a:rPr lang="fi-FI" dirty="0" err="1" smtClean="0"/>
              <a:t>narkolepsia</a:t>
            </a:r>
            <a:r>
              <a:rPr lang="fi-FI" dirty="0" smtClean="0"/>
              <a:t> on?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Syyltään tuntematon aivosairaus, jonka pääoire on poikkeava väsymys ja nukahtelualttius</a:t>
            </a:r>
          </a:p>
          <a:p>
            <a:r>
              <a:rPr lang="fi-FI" dirty="0" smtClean="0"/>
              <a:t>Nukahtelukohtauksia tulee yllättäen ja yllättävissä tilanteissa</a:t>
            </a:r>
          </a:p>
          <a:p>
            <a:r>
              <a:rPr lang="fi-FI" dirty="0" smtClean="0"/>
              <a:t>Yksitoikkoisissa tilanteissa ja paikallaan ollessa nukahtelu on säännönmukaista</a:t>
            </a:r>
          </a:p>
          <a:p>
            <a:r>
              <a:rPr lang="fi-FI" dirty="0" smtClean="0"/>
              <a:t>Toinen pääoire on </a:t>
            </a:r>
            <a:r>
              <a:rPr lang="fi-FI" dirty="0" err="1" smtClean="0"/>
              <a:t>katapleksia</a:t>
            </a:r>
            <a:r>
              <a:rPr lang="fi-FI" dirty="0" smtClean="0"/>
              <a:t>; äkillinen lihasjännitteisyyden voimakas alentuminen</a:t>
            </a:r>
          </a:p>
          <a:p>
            <a:r>
              <a:rPr lang="fi-FI" dirty="0" smtClean="0"/>
              <a:t>Tyypillistä äkillisissä tunnetilojen vaihtelussa</a:t>
            </a:r>
          </a:p>
          <a:p>
            <a:r>
              <a:rPr lang="fi-FI" dirty="0" smtClean="0"/>
              <a:t>Esiintymistiheys ja oireiden voimakkuus voi olla erilaista ja eritasoista </a:t>
            </a:r>
          </a:p>
          <a:p>
            <a:r>
              <a:rPr lang="fi-FI" dirty="0" smtClean="0"/>
              <a:t>Autoimmuuni sairaus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C0F1C-FD46-46FD-984B-E61325B4E1B0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810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Oireet ja vaikutukset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 smtClean="0"/>
              <a:t>Katapleksia</a:t>
            </a:r>
            <a:r>
              <a:rPr lang="fi-FI" dirty="0" smtClean="0"/>
              <a:t> kohtaus yleensä kestää muutamista sekunneista muutamiin minuutteihin ja kohtauksen aikana tajunta säilyy. </a:t>
            </a:r>
          </a:p>
          <a:p>
            <a:r>
              <a:rPr lang="fi-FI" dirty="0" smtClean="0"/>
              <a:t>Voi esiintyä pieninä hartioiden ja polvien notkahteluna tai jopa lyyhistymisenä maahan.</a:t>
            </a:r>
          </a:p>
          <a:p>
            <a:r>
              <a:rPr lang="fi-FI" dirty="0" smtClean="0"/>
              <a:t>Näiden oireisen lisäksi voi esiintyä unihalvauksia, hallusinaatioita, painajaisia jotka toistuvat ja ovat ahdistavia.</a:t>
            </a:r>
          </a:p>
          <a:p>
            <a:r>
              <a:rPr lang="fi-FI" dirty="0" smtClean="0"/>
              <a:t>Katkonainen yöuni on yleistä, samoin mielialan vaihtelut ja masennus</a:t>
            </a:r>
          </a:p>
          <a:p>
            <a:r>
              <a:rPr lang="fi-FI" dirty="0" smtClean="0"/>
              <a:t>Levottomuus, käytöshäiriöt, luonteenmuutos, näköhäiriöt, muistivaikeudet ja –katkot</a:t>
            </a:r>
          </a:p>
          <a:p>
            <a:r>
              <a:rPr lang="fi-FI" dirty="0" smtClean="0"/>
              <a:t>Painonnousu on yleistä myös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7CFF-DADD-4BE7-B368-04FA25AA5941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810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959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diagnosointi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Haastattelu ja tutkimukset, oireiden tarkka kartoitus neurologin vastaanotolla</a:t>
            </a:r>
          </a:p>
          <a:p>
            <a:r>
              <a:rPr lang="fi-FI" dirty="0" smtClean="0"/>
              <a:t>Oireiden muiden syiden poissulku ensin</a:t>
            </a:r>
          </a:p>
          <a:p>
            <a:r>
              <a:rPr lang="fi-FI" dirty="0" smtClean="0"/>
              <a:t>Diagnoosin selvittäminen unirekisteröinneillä; </a:t>
            </a:r>
            <a:r>
              <a:rPr lang="fi-FI" dirty="0" err="1" smtClean="0"/>
              <a:t>unipolygrafialla</a:t>
            </a:r>
            <a:r>
              <a:rPr lang="fi-FI" dirty="0" smtClean="0"/>
              <a:t> ja seuraavan päivän univiivetestillä ( </a:t>
            </a:r>
            <a:r>
              <a:rPr lang="fi-FI" dirty="0" err="1" smtClean="0"/>
              <a:t>mslt</a:t>
            </a:r>
            <a:r>
              <a:rPr lang="fi-FI" dirty="0" smtClean="0"/>
              <a:t>)</a:t>
            </a:r>
          </a:p>
          <a:p>
            <a:r>
              <a:rPr lang="fi-FI" dirty="0" smtClean="0"/>
              <a:t>Samoilla testeillä voidaan todeta myös muita unihäiriöitä, joissa samantapaisia oireita</a:t>
            </a:r>
          </a:p>
          <a:p>
            <a:r>
              <a:rPr lang="fi-FI" dirty="0" smtClean="0"/>
              <a:t>Varmistus voidaan tehdä määrittämällä aivoselkäydinnesteen </a:t>
            </a:r>
            <a:r>
              <a:rPr lang="fi-FI" dirty="0" err="1" smtClean="0"/>
              <a:t>hypokretiinipotoisuus</a:t>
            </a:r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E9C8-357D-4C00-A01D-0B2604F09301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810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21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Narkolepsian</a:t>
            </a:r>
            <a:r>
              <a:rPr lang="fi-FI" dirty="0" smtClean="0"/>
              <a:t> hoito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Paras hoitotulos saadaan yhdistämällä lääkehoito ja lääkkeetön hoito jotta vireystilan vaihtelu ja unijakson rikkonaisuus saadaan hallintaan mahdollisimman hyvin</a:t>
            </a:r>
          </a:p>
          <a:p>
            <a:r>
              <a:rPr lang="fi-FI" dirty="0" smtClean="0"/>
              <a:t>Tärkeitä ovat erityisesti:</a:t>
            </a:r>
          </a:p>
          <a:p>
            <a:r>
              <a:rPr lang="fi-FI" dirty="0" smtClean="0"/>
              <a:t>Säännöllinen univalverytmi</a:t>
            </a:r>
          </a:p>
          <a:p>
            <a:r>
              <a:rPr lang="fi-FI" dirty="0" smtClean="0"/>
              <a:t>Lyhyet torkut; 10-20 min </a:t>
            </a:r>
          </a:p>
          <a:p>
            <a:r>
              <a:rPr lang="fi-FI" dirty="0" smtClean="0"/>
              <a:t>Fyysinen aktiivisuus</a:t>
            </a:r>
          </a:p>
          <a:p>
            <a:r>
              <a:rPr lang="fi-FI" dirty="0" smtClean="0"/>
              <a:t>Ruokavalio ja ylipainon välttäminen</a:t>
            </a:r>
          </a:p>
          <a:p>
            <a:r>
              <a:rPr lang="fi-FI" dirty="0" smtClean="0"/>
              <a:t>Kofeiinia ja alkoholia maltillisesti</a:t>
            </a:r>
          </a:p>
          <a:p>
            <a:r>
              <a:rPr lang="fi-FI" dirty="0" smtClean="0"/>
              <a:t>Oireita laukaisevien tilanteiden välttäminen mahdollisuuksien mukaan</a:t>
            </a:r>
          </a:p>
          <a:p>
            <a:r>
              <a:rPr lang="fi-FI" dirty="0" smtClean="0"/>
              <a:t>Aikataulutus aktiviteettien ja päiväunien osalta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A0699-385F-4B4D-A173-F277E9DE94CD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810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077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Narkolepsian</a:t>
            </a:r>
            <a:r>
              <a:rPr lang="fi-FI" dirty="0" smtClean="0"/>
              <a:t> hoito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Potilaan elämäntilanteen mukaan informoidaan sairaudesta opettajia, koulutovereita, sukulaisia ja työtovereita</a:t>
            </a:r>
          </a:p>
          <a:p>
            <a:r>
              <a:rPr lang="fi-FI" dirty="0" smtClean="0"/>
              <a:t>Koululaisilla ammatillista neuvontaa ja suunnittelua yhdessä oppilaitoksen kanssa</a:t>
            </a:r>
          </a:p>
          <a:p>
            <a:r>
              <a:rPr lang="fi-FI" dirty="0" smtClean="0"/>
              <a:t>Tukitoimet ja erityisjärjestelyt</a:t>
            </a:r>
          </a:p>
          <a:p>
            <a:r>
              <a:rPr lang="fi-FI" dirty="0" smtClean="0"/>
              <a:t>Tarvittaessa psykologinen tuki </a:t>
            </a:r>
          </a:p>
          <a:p>
            <a:r>
              <a:rPr lang="fi-FI" dirty="0" smtClean="0"/>
              <a:t>Sopeutumisvalmennuskurssit ja muu vertaistukitoiminta </a:t>
            </a:r>
          </a:p>
          <a:p>
            <a:r>
              <a:rPr lang="fi-FI" dirty="0" smtClean="0"/>
              <a:t>Omaehtoinen itsehoito on kuitenkin tärkeintä</a:t>
            </a:r>
          </a:p>
          <a:p>
            <a:r>
              <a:rPr lang="fi-FI" dirty="0" smtClean="0"/>
              <a:t>Hoitovaste eri muodoissa </a:t>
            </a:r>
            <a:r>
              <a:rPr lang="fi-FI" smtClean="0"/>
              <a:t>on yksilöllistä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BBCE9-ED33-47CD-9BB8-D9D862D4F7AB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810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276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Koulutus ja ammatti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Valinnat kannattaa tehdä harkiten </a:t>
            </a:r>
          </a:p>
          <a:p>
            <a:r>
              <a:rPr lang="fi-FI" dirty="0" smtClean="0"/>
              <a:t>Huomioitava oireiden voimakkuus, lääkitys ja hoitovaste</a:t>
            </a:r>
          </a:p>
          <a:p>
            <a:r>
              <a:rPr lang="fi-FI" dirty="0" smtClean="0"/>
              <a:t>Ammatinvalinnassa huomioitava työn yksitoikkoisuus ja paikallaan olo. </a:t>
            </a:r>
          </a:p>
          <a:p>
            <a:r>
              <a:rPr lang="fi-FI" dirty="0" smtClean="0"/>
              <a:t>Vuorotyötä tai turvallisuuskriittisiä ammatteja ei suositella</a:t>
            </a:r>
          </a:p>
          <a:p>
            <a:r>
              <a:rPr lang="fi-FI" dirty="0" smtClean="0"/>
              <a:t>Ammattikuljettajan työ on poissuljettu</a:t>
            </a:r>
          </a:p>
          <a:p>
            <a:r>
              <a:rPr lang="fi-FI" dirty="0" err="1" smtClean="0"/>
              <a:t>Ajokortt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714D7-42F9-456F-83D2-1729F3A72CF1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810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7883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Vertaistuki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Sopeutumisvalmennuskurssit</a:t>
            </a:r>
          </a:p>
          <a:p>
            <a:r>
              <a:rPr lang="fi-FI" dirty="0" smtClean="0"/>
              <a:t>Vertaistukitoiminta</a:t>
            </a:r>
          </a:p>
          <a:p>
            <a:r>
              <a:rPr lang="fi-FI" dirty="0" smtClean="0"/>
              <a:t>Kuntoviikonloput sekä muut kokoontumiset</a:t>
            </a:r>
          </a:p>
          <a:p>
            <a:r>
              <a:rPr lang="fi-FI" dirty="0" err="1" smtClean="0"/>
              <a:t>Facebook</a:t>
            </a:r>
            <a:r>
              <a:rPr lang="fi-FI" dirty="0" smtClean="0"/>
              <a:t> ryhmät</a:t>
            </a:r>
          </a:p>
          <a:p>
            <a:r>
              <a:rPr lang="fi-FI" dirty="0" err="1" smtClean="0"/>
              <a:t>Aluve</a:t>
            </a:r>
            <a:r>
              <a:rPr lang="fi-FI" dirty="0" smtClean="0"/>
              <a:t> - projekti 2016 – 2018; tavoitteena alueellisen vertaistukitoiminnan kehittäminen ja vakiinnuttaminen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3D27-65FD-4AEA-98EF-108402372FBC}" type="datetime1">
              <a:rPr lang="fi-FI" smtClean="0"/>
              <a:t>25.2.2016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Suomen Narkolepsiayhdistys ry   Hanna Nikupaavo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61EA-3838-4585-991A-9FE3F83376D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6672"/>
            <a:ext cx="981075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708920"/>
            <a:ext cx="2832482" cy="158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149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D267936-D6B8-445C-B3C1-6EBD39F58C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158</TotalTime>
  <Words>388</Words>
  <Application>Microsoft Office PowerPoint</Application>
  <PresentationFormat>Näytössä katseltava diaesitys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Austin</vt:lpstr>
      <vt:lpstr>NARKOLEPSIA</vt:lpstr>
      <vt:lpstr>Mitä narkolepsia on?</vt:lpstr>
      <vt:lpstr>Oireet ja vaikutukset</vt:lpstr>
      <vt:lpstr>diagnosointi</vt:lpstr>
      <vt:lpstr>Narkolepsian hoito</vt:lpstr>
      <vt:lpstr>Narkolepsian hoito</vt:lpstr>
      <vt:lpstr>Koulutus ja ammatti</vt:lpstr>
      <vt:lpstr>Vertaistuki </vt:lpstr>
    </vt:vector>
  </TitlesOfParts>
  <Company>Kalajoen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Mitä on Narkolepsia    </dc:title>
  <dc:creator>Hanna Nikupaavo</dc:creator>
  <cp:lastModifiedBy>Hanna Nikupaavo</cp:lastModifiedBy>
  <cp:revision>25</cp:revision>
  <cp:lastPrinted>2016-02-25T07:48:04Z</cp:lastPrinted>
  <dcterms:created xsi:type="dcterms:W3CDTF">2016-02-12T11:32:34Z</dcterms:created>
  <dcterms:modified xsi:type="dcterms:W3CDTF">2016-02-25T07:50:41Z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TC103852699990</vt:lpwstr>
  </property>
</Properties>
</file>